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
  </p:sldMasterIdLst>
  <p:notesMasterIdLst>
    <p:notesMasterId r:id="rId66"/>
  </p:notesMasterIdLst>
  <p:sldIdLst>
    <p:sldId id="809" r:id="rId2"/>
    <p:sldId id="808" r:id="rId3"/>
    <p:sldId id="708" r:id="rId4"/>
    <p:sldId id="825" r:id="rId5"/>
    <p:sldId id="888" r:id="rId6"/>
    <p:sldId id="874" r:id="rId7"/>
    <p:sldId id="887" r:id="rId8"/>
    <p:sldId id="897" r:id="rId9"/>
    <p:sldId id="699" r:id="rId10"/>
    <p:sldId id="895" r:id="rId11"/>
    <p:sldId id="908" r:id="rId12"/>
    <p:sldId id="911" r:id="rId13"/>
    <p:sldId id="912" r:id="rId14"/>
    <p:sldId id="910" r:id="rId15"/>
    <p:sldId id="913" r:id="rId16"/>
    <p:sldId id="909" r:id="rId17"/>
    <p:sldId id="879" r:id="rId18"/>
    <p:sldId id="915" r:id="rId19"/>
    <p:sldId id="914" r:id="rId20"/>
    <p:sldId id="898" r:id="rId21"/>
    <p:sldId id="877" r:id="rId22"/>
    <p:sldId id="821" r:id="rId23"/>
    <p:sldId id="822" r:id="rId24"/>
    <p:sldId id="812" r:id="rId25"/>
    <p:sldId id="679" r:id="rId26"/>
    <p:sldId id="710" r:id="rId27"/>
    <p:sldId id="815" r:id="rId28"/>
    <p:sldId id="814" r:id="rId29"/>
    <p:sldId id="827" r:id="rId30"/>
    <p:sldId id="828" r:id="rId31"/>
    <p:sldId id="816" r:id="rId32"/>
    <p:sldId id="817" r:id="rId33"/>
    <p:sldId id="818" r:id="rId34"/>
    <p:sldId id="819" r:id="rId35"/>
    <p:sldId id="889" r:id="rId36"/>
    <p:sldId id="891" r:id="rId37"/>
    <p:sldId id="892" r:id="rId38"/>
    <p:sldId id="893" r:id="rId39"/>
    <p:sldId id="839" r:id="rId40"/>
    <p:sldId id="730" r:id="rId41"/>
    <p:sldId id="896" r:id="rId42"/>
    <p:sldId id="716" r:id="rId43"/>
    <p:sldId id="715" r:id="rId44"/>
    <p:sldId id="735" r:id="rId45"/>
    <p:sldId id="736" r:id="rId46"/>
    <p:sldId id="722" r:id="rId47"/>
    <p:sldId id="659" r:id="rId48"/>
    <p:sldId id="859" r:id="rId49"/>
    <p:sldId id="841" r:id="rId50"/>
    <p:sldId id="880" r:id="rId51"/>
    <p:sldId id="920" r:id="rId52"/>
    <p:sldId id="899" r:id="rId53"/>
    <p:sldId id="916" r:id="rId54"/>
    <p:sldId id="917" r:id="rId55"/>
    <p:sldId id="918" r:id="rId56"/>
    <p:sldId id="904" r:id="rId57"/>
    <p:sldId id="919" r:id="rId58"/>
    <p:sldId id="901" r:id="rId59"/>
    <p:sldId id="902" r:id="rId60"/>
    <p:sldId id="903" r:id="rId61"/>
    <p:sldId id="905" r:id="rId62"/>
    <p:sldId id="907" r:id="rId63"/>
    <p:sldId id="886" r:id="rId64"/>
    <p:sldId id="805" r:id="rId65"/>
  </p:sldIdLst>
  <p:sldSz cx="9144000" cy="6858000" type="screen4x3"/>
  <p:notesSz cx="6858000" cy="9144000"/>
  <p:embeddedFontLst>
    <p:embeddedFont>
      <p:font typeface="ＭＳ Ｐゴシック" panose="020B0600070205080204" pitchFamily="34" charset="-128"/>
      <p:regular r:id="rId67"/>
    </p:embeddedFont>
    <p:embeddedFont>
      <p:font typeface="Franklin Gothic Book" panose="020B0503020102020204" pitchFamily="34" charset="0"/>
      <p:regular r:id="rId68"/>
      <p:italic r:id="rId69"/>
    </p:embeddedFont>
    <p:embeddedFont>
      <p:font typeface="VIA Type Office" panose="02000503000000020004" pitchFamily="2" charset="0"/>
      <p:regular r:id="rId70"/>
      <p:bold r:id="rId71"/>
      <p:italic r:id="rId72"/>
    </p:embeddedFont>
    <p:embeddedFont>
      <p:font typeface="VIA Type Office Light" panose="02000503000000020004" pitchFamily="2" charset="0"/>
      <p:regular r:id="rId73"/>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3">
          <p15:clr>
            <a:srgbClr val="A4A3A4"/>
          </p15:clr>
        </p15:guide>
        <p15:guide id="2" orient="horz" pos="368">
          <p15:clr>
            <a:srgbClr val="A4A3A4"/>
          </p15:clr>
        </p15:guide>
        <p15:guide id="3" orient="horz" pos="3965">
          <p15:clr>
            <a:srgbClr val="A4A3A4"/>
          </p15:clr>
        </p15:guide>
        <p15:guide id="4" orient="horz" pos="1207">
          <p15:clr>
            <a:srgbClr val="A4A3A4"/>
          </p15:clr>
        </p15:guide>
        <p15:guide id="5" orient="horz" pos="3680">
          <p15:clr>
            <a:srgbClr val="A4A3A4"/>
          </p15:clr>
        </p15:guide>
        <p15:guide id="6" pos="2948">
          <p15:clr>
            <a:srgbClr val="A4A3A4"/>
          </p15:clr>
        </p15:guide>
        <p15:guide id="7" pos="363">
          <p15:clr>
            <a:srgbClr val="A4A3A4"/>
          </p15:clr>
        </p15:guide>
        <p15:guide id="8" pos="1519">
          <p15:clr>
            <a:srgbClr val="A4A3A4"/>
          </p15:clr>
        </p15:guide>
        <p15:guide id="9" pos="1633" userDrawn="1">
          <p15:clr>
            <a:srgbClr val="A4A3A4"/>
          </p15:clr>
        </p15:guide>
        <p15:guide id="10" pos="2812">
          <p15:clr>
            <a:srgbClr val="A4A3A4"/>
          </p15:clr>
        </p15:guide>
        <p15:guide id="11" pos="4105">
          <p15:clr>
            <a:srgbClr val="A4A3A4"/>
          </p15:clr>
        </p15:guide>
        <p15:guide id="12" pos="4241">
          <p15:clr>
            <a:srgbClr val="A4A3A4"/>
          </p15:clr>
        </p15:guide>
        <p15:guide id="13" pos="539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101"/>
    <a:srgbClr val="9FF0C4"/>
    <a:srgbClr val="E5E5E5"/>
    <a:srgbClr val="FFFFFF"/>
    <a:srgbClr val="F4F2E8"/>
    <a:srgbClr val="E7E7E7"/>
    <a:srgbClr val="6BCEE8"/>
    <a:srgbClr val="31424C"/>
    <a:srgbClr val="231F20"/>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22C312-5561-4AC4-A4AE-66D83A01F98A}" v="319" dt="2024-09-24T11:34:26.486"/>
  </p1510:revLst>
</p1510:revInfo>
</file>

<file path=ppt/tableStyles.xml><?xml version="1.0" encoding="utf-8"?>
<a:tblStyleLst xmlns:a="http://schemas.openxmlformats.org/drawingml/2006/main" def="{9D7B26C5-4107-4FEC-AEDC-1716B250A1EF}">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6" autoAdjust="0"/>
    <p:restoredTop sz="85872" autoAdjust="0"/>
  </p:normalViewPr>
  <p:slideViewPr>
    <p:cSldViewPr snapToObjects="1" showGuides="1">
      <p:cViewPr>
        <p:scale>
          <a:sx n="50" d="100"/>
          <a:sy n="50" d="100"/>
        </p:scale>
        <p:origin x="1552" y="436"/>
      </p:cViewPr>
      <p:guideLst>
        <p:guide orient="horz" pos="1593"/>
        <p:guide orient="horz" pos="368"/>
        <p:guide orient="horz" pos="3965"/>
        <p:guide orient="horz" pos="1207"/>
        <p:guide orient="horz" pos="3680"/>
        <p:guide pos="2948"/>
        <p:guide pos="363"/>
        <p:guide pos="1519"/>
        <p:guide pos="1633"/>
        <p:guide pos="2812"/>
        <p:guide pos="4105"/>
        <p:guide pos="4241"/>
        <p:guide pos="53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56380D-191E-4967-9FAB-88D89A5831CE}" type="datetimeFigureOut">
              <a:rPr lang="da-DK" smtClean="0"/>
              <a:t>24-09-2024</a:t>
            </a:fld>
            <a:endParaRPr lang="da-DK"/>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00183A-898A-47CA-ACA5-7AAC5C5D8973}" type="slidenum">
              <a:rPr lang="da-DK" smtClean="0"/>
              <a:t>‹nr.›</a:t>
            </a:fld>
            <a:endParaRPr lang="da-DK"/>
          </a:p>
        </p:txBody>
      </p:sp>
    </p:spTree>
    <p:extLst>
      <p:ext uri="{BB962C8B-B14F-4D97-AF65-F5344CB8AC3E}">
        <p14:creationId xmlns:p14="http://schemas.microsoft.com/office/powerpoint/2010/main" val="72953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weforum.org/agenda/2016/01/the-fourth-industrial-revolution-what-it-means-and-how-to-respond"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weforum.org/reports/the-future-of-jobs"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ibm.com/investor"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ibm.com/ceostudy"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creativitypost.com/advisors/bio/kyung_hee_kim_ph.d"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google.co.za/search?q=einstein+quotes&amp;oq=einstein+quotes&amp;aqs=chrome..69i57j69i61j69i60l2j69i65j69i60.2447j0j7&amp;sourceid=chrome&amp;ie=UTF-8" TargetMode="External"/><Relationship Id="rId5" Type="http://schemas.openxmlformats.org/officeDocument/2006/relationships/hyperlink" Target="http://kkim.wmwikis.net/file/view/Kim_2011_Creativity_crisis.pdf" TargetMode="External"/><Relationship Id="rId4" Type="http://schemas.openxmlformats.org/officeDocument/2006/relationships/hyperlink" Target="http://europe.newsweek.com/creativity-crisis-74665?rm=eu"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creativitypost.com/advisors/bio/kyung_hee_kim_ph.d" TargetMode="External"/><Relationship Id="rId2" Type="http://schemas.openxmlformats.org/officeDocument/2006/relationships/slide" Target="../slides/slide52.xml"/><Relationship Id="rId1" Type="http://schemas.openxmlformats.org/officeDocument/2006/relationships/notesMaster" Target="../notesMasters/notesMaster1.xml"/><Relationship Id="rId6" Type="http://schemas.openxmlformats.org/officeDocument/2006/relationships/hyperlink" Target="https://www.google.co.za/search?q=einstein+quotes&amp;oq=einstein+quotes&amp;aqs=chrome..69i57j69i61j69i60l2j69i65j69i60.2447j0j7&amp;sourceid=chrome&amp;ie=UTF-8" TargetMode="External"/><Relationship Id="rId5" Type="http://schemas.openxmlformats.org/officeDocument/2006/relationships/hyperlink" Target="http://kkim.wmwikis.net/file/view/Kim_2011_Creativity_crisis.pdf" TargetMode="External"/><Relationship Id="rId4" Type="http://schemas.openxmlformats.org/officeDocument/2006/relationships/hyperlink" Target="http://europe.newsweek.com/creativity-crisis-74665?rm=eu"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creativitypost.com/advisors/bio/kyung_hee_kim_ph.d" TargetMode="External"/><Relationship Id="rId2" Type="http://schemas.openxmlformats.org/officeDocument/2006/relationships/slide" Target="../slides/slide53.xml"/><Relationship Id="rId1" Type="http://schemas.openxmlformats.org/officeDocument/2006/relationships/notesMaster" Target="../notesMasters/notesMaster1.xml"/><Relationship Id="rId6" Type="http://schemas.openxmlformats.org/officeDocument/2006/relationships/hyperlink" Target="https://www.google.co.za/search?q=einstein+quotes&amp;oq=einstein+quotes&amp;aqs=chrome..69i57j69i61j69i60l2j69i65j69i60.2447j0j7&amp;sourceid=chrome&amp;ie=UTF-8" TargetMode="External"/><Relationship Id="rId5" Type="http://schemas.openxmlformats.org/officeDocument/2006/relationships/hyperlink" Target="http://kkim.wmwikis.net/file/view/Kim_2011_Creativity_crisis.pdf" TargetMode="External"/><Relationship Id="rId4" Type="http://schemas.openxmlformats.org/officeDocument/2006/relationships/hyperlink" Target="http://europe.newsweek.com/creativity-crisis-74665?rm=eu"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creativitypost.com/advisors/bio/kyung_hee_kim_ph.d"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www.google.co.za/search?q=einstein+quotes&amp;oq=einstein+quotes&amp;aqs=chrome..69i57j69i61j69i60l2j69i65j69i60.2447j0j7&amp;sourceid=chrome&amp;ie=UTF-8" TargetMode="External"/><Relationship Id="rId5" Type="http://schemas.openxmlformats.org/officeDocument/2006/relationships/hyperlink" Target="http://kkim.wmwikis.net/file/view/Kim_2011_Creativity_crisis.pdf" TargetMode="External"/><Relationship Id="rId4" Type="http://schemas.openxmlformats.org/officeDocument/2006/relationships/hyperlink" Target="http://europe.newsweek.com/creativity-crisis-74665?rm=eu"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creativitypost.com/advisors/bio/kyung_hee_kim_ph.d"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s://www.google.co.za/search?q=einstein+quotes&amp;oq=einstein+quotes&amp;aqs=chrome..69i57j69i61j69i60l2j69i65j69i60.2447j0j7&amp;sourceid=chrome&amp;ie=UTF-8" TargetMode="External"/><Relationship Id="rId5" Type="http://schemas.openxmlformats.org/officeDocument/2006/relationships/hyperlink" Target="http://kkim.wmwikis.net/file/view/Kim_2011_Creativity_crisis.pdf" TargetMode="External"/><Relationship Id="rId4" Type="http://schemas.openxmlformats.org/officeDocument/2006/relationships/hyperlink" Target="http://europe.newsweek.com/creativity-crisis-74665?rm=eu"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nneslions.co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lovethework.com/"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3</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868901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9546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11638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98097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diasbillede 1"/>
          <p:cNvSpPr>
            <a:spLocks noGrp="1" noRot="1" noChangeAspect="1" noTextEdit="1"/>
          </p:cNvSpPr>
          <p:nvPr>
            <p:ph type="sldImg"/>
          </p:nvPr>
        </p:nvSpPr>
        <p:spPr>
          <a:ln/>
        </p:spPr>
      </p:sp>
      <p:sp>
        <p:nvSpPr>
          <p:cNvPr id="56323"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200" dirty="0"/>
          </a:p>
          <a:p>
            <a:r>
              <a:rPr lang="en-US" sz="1200" dirty="0"/>
              <a:t>It focuses on marketing that </a:t>
            </a:r>
            <a:r>
              <a:rPr lang="en-US" sz="1200" dirty="0">
                <a:solidFill>
                  <a:srgbClr val="FF0000"/>
                </a:solidFill>
              </a:rPr>
              <a:t>makes a difference, driving business performance or changing consumer behavior.</a:t>
            </a:r>
            <a:endParaRPr lang="en-US" sz="1200" dirty="0"/>
          </a:p>
          <a:p>
            <a:r>
              <a:rPr lang="en-US" sz="1200" dirty="0"/>
              <a:t>It is a benchmark for </a:t>
            </a:r>
            <a:r>
              <a:rPr lang="en-US" sz="1200" dirty="0">
                <a:solidFill>
                  <a:srgbClr val="FF0000"/>
                </a:solidFill>
              </a:rPr>
              <a:t>commercial creativity</a:t>
            </a:r>
            <a:r>
              <a:rPr lang="en-US" sz="1200" dirty="0"/>
              <a:t>, allowing brands and agencies to compare their performance with their peers.</a:t>
            </a:r>
          </a:p>
          <a:p>
            <a:r>
              <a:rPr lang="en-US" sz="1200" dirty="0"/>
              <a:t>It is a showcase for the world's smartest strategies, and the people and </a:t>
            </a:r>
            <a:r>
              <a:rPr lang="en-US" sz="1200" dirty="0" err="1"/>
              <a:t>organisations</a:t>
            </a:r>
            <a:r>
              <a:rPr lang="en-US" sz="1200" dirty="0"/>
              <a:t> behind them.</a:t>
            </a:r>
          </a:p>
          <a:p>
            <a:r>
              <a:rPr lang="da-DK" sz="1200" dirty="0"/>
              <a:t>It is a </a:t>
            </a:r>
            <a:r>
              <a:rPr lang="da-DK" sz="1200" dirty="0" err="1"/>
              <a:t>metaaward</a:t>
            </a:r>
            <a:r>
              <a:rPr lang="da-DK" sz="1200" dirty="0"/>
              <a:t> </a:t>
            </a:r>
            <a:r>
              <a:rPr lang="en-US" sz="1200" dirty="0"/>
              <a:t>“Over 2,000 award winners in 79 competitions”</a:t>
            </a:r>
          </a:p>
          <a:p>
            <a:pPr eaLnBrk="1" hangingPunct="1"/>
            <a:endParaRPr lang="da-DK" altLang="da-DK" dirty="0">
              <a:latin typeface="Arial" panose="020B0604020202020204" pitchFamily="34" charset="0"/>
              <a:ea typeface="ＭＳ Ｐゴシック" panose="020B0600070205080204" pitchFamily="34" charset="-128"/>
            </a:endParaRPr>
          </a:p>
        </p:txBody>
      </p:sp>
      <p:sp>
        <p:nvSpPr>
          <p:cNvPr id="56324" name="Pladsholder til dato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850666EB-798B-4A64-9B92-E6E3994905A9}" type="datetime1">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24-09-2024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56325" name="Pladsholder til diasnumm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AA96D962-0585-4E71-99A8-EC34F71A516D}"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17</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795226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47860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45179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58102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22</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07919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23</a:t>
            </a:fld>
            <a:endParaRPr lang="da-DK" altLang="da-DK"/>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Arial" panose="020B0604020202020204" pitchFamily="34" charset="0"/>
              <a:buChar char="•"/>
            </a:pPr>
            <a:r>
              <a:rPr lang="en-US" altLang="da-DK" sz="1200" dirty="0">
                <a:latin typeface="+mn-lt"/>
              </a:rPr>
              <a:t>We learn</a:t>
            </a:r>
            <a:r>
              <a:rPr lang="en-US" altLang="da-DK" sz="1200" baseline="0" dirty="0">
                <a:latin typeface="+mn-lt"/>
              </a:rPr>
              <a:t> that we are not and should not be creative. </a:t>
            </a:r>
          </a:p>
          <a:p>
            <a:pPr eaLnBrk="1" hangingPunct="1">
              <a:buFont typeface="Arial" panose="020B0604020202020204" pitchFamily="34" charset="0"/>
              <a:buChar char="•"/>
            </a:pPr>
            <a:r>
              <a:rPr lang="en-US" altLang="da-DK" sz="1200" baseline="0" dirty="0">
                <a:latin typeface="+mn-lt"/>
              </a:rPr>
              <a:t>We need to reverse that and b</a:t>
            </a:r>
            <a:r>
              <a:rPr lang="en-US" altLang="da-DK" sz="1200" dirty="0">
                <a:latin typeface="+mn-lt"/>
              </a:rPr>
              <a:t>uild creative confidence</a:t>
            </a:r>
          </a:p>
          <a:p>
            <a:pPr eaLnBrk="1" hangingPunct="1">
              <a:buFont typeface="Arial" panose="020B0604020202020204" pitchFamily="34" charset="0"/>
              <a:buChar char="•"/>
            </a:pPr>
            <a:r>
              <a:rPr lang="en-US" altLang="da-DK" sz="1200" dirty="0">
                <a:latin typeface="+mn-lt"/>
              </a:rPr>
              <a:t>Believe</a:t>
            </a:r>
            <a:r>
              <a:rPr lang="en-US" altLang="da-DK" sz="1200" baseline="0" dirty="0">
                <a:latin typeface="+mn-lt"/>
              </a:rPr>
              <a:t> that we are </a:t>
            </a:r>
            <a:r>
              <a:rPr lang="en-US" altLang="da-DK" sz="1200" dirty="0">
                <a:latin typeface="+mn-lt"/>
              </a:rPr>
              <a:t>more than our grades and that </a:t>
            </a:r>
          </a:p>
          <a:p>
            <a:pPr eaLnBrk="1" hangingPunct="1">
              <a:buFont typeface="Arial" panose="020B0604020202020204" pitchFamily="34" charset="0"/>
              <a:buChar char="•"/>
            </a:pPr>
            <a:r>
              <a:rPr lang="en-US" altLang="da-DK" sz="1200" dirty="0">
                <a:latin typeface="+mn-lt"/>
              </a:rPr>
              <a:t>Our ideas </a:t>
            </a:r>
            <a:r>
              <a:rPr lang="en-US" altLang="da-DK" sz="1200" dirty="0" err="1">
                <a:latin typeface="+mn-lt"/>
              </a:rPr>
              <a:t>ideas</a:t>
            </a:r>
            <a:r>
              <a:rPr lang="en-US" altLang="da-DK" sz="1200" dirty="0">
                <a:latin typeface="+mn-lt"/>
              </a:rPr>
              <a:t> are original and valuable</a:t>
            </a:r>
          </a:p>
          <a:p>
            <a:pPr eaLnBrk="1" hangingPunct="1">
              <a:buFont typeface="Arial" panose="020B0604020202020204" pitchFamily="34" charset="0"/>
              <a:buChar char="•"/>
            </a:pPr>
            <a:endParaRPr lang="en-US" altLang="da-DK" sz="1200" dirty="0">
              <a:latin typeface="+mn-lt"/>
            </a:endParaRP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17571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9674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5</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da-DK" dirty="0" err="1">
                <a:latin typeface="Arial" panose="020B0604020202020204" pitchFamily="34" charset="0"/>
                <a:ea typeface="ＭＳ Ｐゴシック" panose="020B0600070205080204" pitchFamily="34" charset="-128"/>
              </a:rPr>
              <a:t>Youtube</a:t>
            </a:r>
            <a:r>
              <a:rPr lang="en-US" altLang="da-DK" dirty="0">
                <a:latin typeface="Arial" panose="020B0604020202020204" pitchFamily="34" charset="0"/>
                <a:ea typeface="ＭＳ Ｐゴシック" panose="020B0600070205080204" pitchFamily="34" charset="-128"/>
              </a:rPr>
              <a:t> channel: youtube.com/</a:t>
            </a:r>
            <a:r>
              <a:rPr lang="en-US" altLang="da-DK" dirty="0" err="1">
                <a:latin typeface="Arial" panose="020B0604020202020204" pitchFamily="34" charset="0"/>
                <a:ea typeface="ＭＳ Ｐゴシック" panose="020B0600070205080204" pitchFamily="34" charset="-128"/>
              </a:rPr>
              <a:t>playlist?list</a:t>
            </a:r>
            <a:r>
              <a:rPr lang="en-US" altLang="da-DK" dirty="0">
                <a:latin typeface="Arial" panose="020B0604020202020204" pitchFamily="34" charset="0"/>
                <a:ea typeface="ＭＳ Ｐゴシック" panose="020B0600070205080204" pitchFamily="34" charset="-128"/>
              </a:rPr>
              <a:t>=PLQjb7PbWSDVZv_CEfvpK6UzC0vJhBGgGg </a:t>
            </a:r>
          </a:p>
        </p:txBody>
      </p:sp>
    </p:spTree>
    <p:extLst>
      <p:ext uri="{BB962C8B-B14F-4D97-AF65-F5344CB8AC3E}">
        <p14:creationId xmlns:p14="http://schemas.microsoft.com/office/powerpoint/2010/main" val="2131564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25</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da-DK" dirty="0">
                <a:latin typeface="Arial" panose="020B0604020202020204" pitchFamily="34" charset="0"/>
                <a:ea typeface="ＭＳ Ｐゴシック" panose="020B0600070205080204" pitchFamily="34" charset="-128"/>
              </a:rPr>
              <a:t>Not just about marketing</a:t>
            </a:r>
            <a:r>
              <a:rPr lang="en-US" altLang="da-DK" baseline="0" dirty="0">
                <a:latin typeface="Arial" panose="020B0604020202020204" pitchFamily="34" charset="0"/>
                <a:ea typeface="ＭＳ Ｐゴシック" panose="020B0600070205080204" pitchFamily="34" charset="-128"/>
              </a:rPr>
              <a:t> – much broader scope</a:t>
            </a:r>
          </a:p>
          <a:p>
            <a:pPr eaLnBrk="1" hangingPunct="1"/>
            <a:r>
              <a:rPr lang="en-US" altLang="da-DK" baseline="0" dirty="0">
                <a:latin typeface="Arial" panose="020B0604020202020204" pitchFamily="34" charset="0"/>
                <a:ea typeface="ＭＳ Ｐゴシック" panose="020B0600070205080204" pitchFamily="34" charset="-128"/>
              </a:rPr>
              <a:t>Live a creative life…</a:t>
            </a:r>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80429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26</a:t>
            </a:fld>
            <a:endParaRPr lang="da-DK" altLang="da-DK"/>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Arial" panose="020B0604020202020204" pitchFamily="34" charset="0"/>
              <a:buChar char="•"/>
            </a:pPr>
            <a:r>
              <a:rPr lang="en-US" altLang="da-DK" sz="1200" dirty="0">
                <a:latin typeface="+mn-lt"/>
              </a:rPr>
              <a:t>We</a:t>
            </a:r>
            <a:r>
              <a:rPr lang="en-US" altLang="da-DK" sz="1200" baseline="0" dirty="0">
                <a:latin typeface="+mn-lt"/>
              </a:rPr>
              <a:t> also need to practice entrepreneurial skills. </a:t>
            </a:r>
          </a:p>
          <a:p>
            <a:pPr eaLnBrk="1" hangingPunct="1">
              <a:buFont typeface="Arial" panose="020B0604020202020204" pitchFamily="34" charset="0"/>
              <a:buChar char="•"/>
            </a:pPr>
            <a:endParaRPr lang="en-US" altLang="da-DK" sz="1200" dirty="0">
              <a:latin typeface="+mn-lt"/>
            </a:endParaRPr>
          </a:p>
          <a:p>
            <a:pPr eaLnBrk="1" hangingPunct="1">
              <a:buFont typeface="Arial" panose="020B0604020202020204" pitchFamily="34" charset="0"/>
              <a:buChar char="•"/>
            </a:pPr>
            <a:r>
              <a:rPr lang="en-US" altLang="da-DK" sz="1200" dirty="0">
                <a:latin typeface="+mn-lt"/>
              </a:rPr>
              <a:t>In the future</a:t>
            </a:r>
            <a:r>
              <a:rPr lang="en-US" altLang="da-DK" sz="1200" baseline="0" dirty="0">
                <a:latin typeface="+mn-lt"/>
              </a:rPr>
              <a:t> it is not a</a:t>
            </a:r>
            <a:r>
              <a:rPr lang="en-US" altLang="da-DK" sz="1200" dirty="0">
                <a:latin typeface="+mn-lt"/>
              </a:rPr>
              <a:t>bout getting an education, getting a job and doing what you are told</a:t>
            </a:r>
          </a:p>
          <a:p>
            <a:pPr eaLnBrk="1" hangingPunct="1">
              <a:buFont typeface="Arial" panose="020B0604020202020204" pitchFamily="34" charset="0"/>
              <a:buChar char="•"/>
            </a:pPr>
            <a:endParaRPr lang="en-US" altLang="da-DK" sz="1200" dirty="0">
              <a:latin typeface="+mn-lt"/>
            </a:endParaRPr>
          </a:p>
          <a:p>
            <a:pPr eaLnBrk="1" hangingPunct="1">
              <a:buFont typeface="Arial" panose="020B0604020202020204" pitchFamily="34" charset="0"/>
              <a:buChar char="•"/>
            </a:pPr>
            <a:r>
              <a:rPr lang="en-US" altLang="da-DK" sz="1200" dirty="0">
                <a:latin typeface="+mn-lt"/>
              </a:rPr>
              <a:t>It is about creating</a:t>
            </a:r>
            <a:r>
              <a:rPr lang="en-US" altLang="da-DK" sz="1200" baseline="0" dirty="0">
                <a:latin typeface="+mn-lt"/>
              </a:rPr>
              <a:t> your own education, creating your own job and </a:t>
            </a:r>
            <a:r>
              <a:rPr lang="en-US" altLang="da-DK" sz="1200" dirty="0">
                <a:latin typeface="+mn-lt"/>
              </a:rPr>
              <a:t>showing what is possible</a:t>
            </a:r>
            <a:endParaRPr lang="en-US" altLang="da-DK" sz="1200" dirty="0">
              <a:latin typeface="Arial" panose="020B0604020202020204" pitchFamily="34" charset="0"/>
              <a:ea typeface="ＭＳ Ｐゴシック" panose="020B0600070205080204" pitchFamily="34" charset="-128"/>
            </a:endParaRPr>
          </a:p>
          <a:p>
            <a:pPr eaLnBrk="1" hangingPunct="1">
              <a:buFont typeface="Arial" panose="020B0604020202020204" pitchFamily="34" charset="0"/>
              <a:buChar char="•"/>
            </a:pPr>
            <a:endParaRPr lang="en-US" altLang="da-DK" sz="12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18333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altLang="da-DK" sz="1200" dirty="0" err="1">
                <a:latin typeface="+mn-lt"/>
              </a:rPr>
              <a:t>You</a:t>
            </a:r>
            <a:r>
              <a:rPr lang="da-DK" altLang="da-DK" sz="1200" dirty="0">
                <a:latin typeface="+mn-lt"/>
              </a:rPr>
              <a:t> </a:t>
            </a:r>
            <a:r>
              <a:rPr lang="da-DK" altLang="da-DK" sz="1200" dirty="0" err="1">
                <a:latin typeface="+mn-lt"/>
              </a:rPr>
              <a:t>solve</a:t>
            </a:r>
            <a:r>
              <a:rPr lang="da-DK" altLang="da-DK" sz="1200" dirty="0">
                <a:latin typeface="+mn-lt"/>
              </a:rPr>
              <a:t> </a:t>
            </a:r>
            <a:r>
              <a:rPr lang="da-DK" altLang="da-DK" sz="1200" dirty="0" err="1">
                <a:latin typeface="+mn-lt"/>
              </a:rPr>
              <a:t>complex</a:t>
            </a:r>
            <a:r>
              <a:rPr lang="da-DK" altLang="da-DK" sz="1200" dirty="0">
                <a:latin typeface="+mn-lt"/>
              </a:rPr>
              <a:t> problems </a:t>
            </a:r>
            <a:r>
              <a:rPr lang="da-DK" altLang="da-DK" sz="1200" dirty="0" err="1">
                <a:latin typeface="+mn-lt"/>
              </a:rPr>
              <a:t>using</a:t>
            </a:r>
            <a:r>
              <a:rPr lang="da-DK" altLang="da-DK" sz="1200" dirty="0">
                <a:latin typeface="+mn-lt"/>
              </a:rPr>
              <a:t> </a:t>
            </a:r>
            <a:r>
              <a:rPr lang="da-DK" altLang="da-DK" sz="1200" dirty="0" err="1">
                <a:latin typeface="+mn-lt"/>
              </a:rPr>
              <a:t>creative</a:t>
            </a:r>
            <a:r>
              <a:rPr lang="da-DK" altLang="da-DK" sz="1200" dirty="0">
                <a:latin typeface="+mn-lt"/>
              </a:rPr>
              <a:t> </a:t>
            </a:r>
            <a:r>
              <a:rPr lang="da-DK" altLang="da-DK" sz="1200" dirty="0" err="1">
                <a:latin typeface="+mn-lt"/>
              </a:rPr>
              <a:t>skills</a:t>
            </a:r>
            <a:r>
              <a:rPr lang="da-DK" altLang="da-DK" sz="1200" dirty="0">
                <a:latin typeface="+mn-lt"/>
              </a:rPr>
              <a:t>… </a:t>
            </a:r>
            <a:r>
              <a:rPr lang="da-DK" altLang="da-DK" sz="1200" dirty="0" err="1">
                <a:latin typeface="+mn-lt"/>
              </a:rPr>
              <a:t>when</a:t>
            </a:r>
            <a:r>
              <a:rPr lang="da-DK" altLang="da-DK" sz="1200" dirty="0">
                <a:latin typeface="+mn-lt"/>
              </a:rPr>
              <a:t> </a:t>
            </a:r>
            <a:r>
              <a:rPr lang="da-DK" altLang="da-DK" sz="1200" dirty="0" err="1">
                <a:latin typeface="+mn-lt"/>
              </a:rPr>
              <a:t>you</a:t>
            </a:r>
            <a:r>
              <a:rPr lang="en-US" altLang="da-DK" sz="1200" dirty="0">
                <a:latin typeface="+mn-lt"/>
              </a:rPr>
              <a:t> create attention, interest, desire</a:t>
            </a:r>
            <a:r>
              <a:rPr lang="en-US" altLang="da-DK" sz="1200" baseline="0" dirty="0">
                <a:latin typeface="+mn-lt"/>
              </a:rPr>
              <a:t> and call to</a:t>
            </a:r>
            <a:r>
              <a:rPr lang="en-US" altLang="da-DK" sz="1200" dirty="0">
                <a:latin typeface="+mn-lt"/>
              </a:rPr>
              <a:t> action…</a:t>
            </a: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136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da-DK" dirty="0">
                <a:latin typeface="Arial" panose="020B0604020202020204" pitchFamily="34" charset="0"/>
                <a:ea typeface="ＭＳ Ｐゴシック" panose="020B0600070205080204" pitchFamily="34" charset="-128"/>
              </a:rPr>
              <a:t>Looking at which types of jobs that</a:t>
            </a:r>
            <a:r>
              <a:rPr lang="en-US" altLang="da-DK" baseline="0" dirty="0">
                <a:latin typeface="Arial" panose="020B0604020202020204" pitchFamily="34" charset="0"/>
                <a:ea typeface="ＭＳ Ｐゴシック" panose="020B0600070205080204" pitchFamily="34" charset="-128"/>
              </a:rPr>
              <a:t> are created it looks like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da-DK" baseline="0" dirty="0">
              <a:latin typeface="Arial" panose="020B0604020202020204" pitchFamily="34" charset="0"/>
              <a:ea typeface="ＭＳ Ｐゴシック" panose="020B0600070205080204"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da-DK" dirty="0">
                <a:latin typeface="Arial" panose="020B0604020202020204" pitchFamily="34" charset="0"/>
                <a:ea typeface="ＭＳ Ｐゴシック" panose="020B0600070205080204" pitchFamily="34" charset="-128"/>
              </a:rPr>
              <a:t>Fourth industrial revolution will make many</a:t>
            </a:r>
            <a:r>
              <a:rPr lang="en-US" altLang="da-DK" baseline="0" dirty="0">
                <a:latin typeface="Arial" panose="020B0604020202020204" pitchFamily="34" charset="0"/>
                <a:ea typeface="ＭＳ Ｐゴシック" panose="020B0600070205080204" pitchFamily="34" charset="-128"/>
              </a:rPr>
              <a:t> manufacturing and administrative jobs go away and new ones will be created especially in the creative industries.</a:t>
            </a:r>
            <a:endParaRPr lang="en-US" altLang="da-DK" dirty="0">
              <a:latin typeface="Arial" panose="020B0604020202020204" pitchFamily="34" charset="0"/>
              <a:ea typeface="ＭＳ Ｐゴシック" panose="020B0600070205080204" pitchFamily="34" charset="-128"/>
            </a:endParaRPr>
          </a:p>
          <a:p>
            <a:pPr eaLnBrk="1" hangingPunct="1"/>
            <a:endParaRPr lang="en-US" altLang="da-DK" dirty="0">
              <a:latin typeface="Arial" panose="020B0604020202020204" pitchFamily="34" charset="0"/>
              <a:ea typeface="ＭＳ Ｐゴシック" panose="020B0600070205080204" pitchFamily="34" charset="-128"/>
            </a:endParaRPr>
          </a:p>
          <a:p>
            <a:pPr eaLnBrk="1" hangingPunct="1">
              <a:buFont typeface="Arial" panose="020B0604020202020204" pitchFamily="34" charset="0"/>
              <a:buChar char="•"/>
            </a:pPr>
            <a:r>
              <a:rPr lang="en-US" altLang="da-DK" sz="1200" dirty="0">
                <a:latin typeface="+mn-lt"/>
              </a:rPr>
              <a:t>In DK almost 50% of the workforce</a:t>
            </a:r>
            <a:r>
              <a:rPr lang="en-US" altLang="da-DK" sz="1200" baseline="0" dirty="0">
                <a:latin typeface="+mn-lt"/>
              </a:rPr>
              <a:t> are doing creative jobs – they are part of the creative class.</a:t>
            </a:r>
            <a:endParaRPr lang="en-US" altLang="da-DK" sz="1200" dirty="0">
              <a:latin typeface="+mn-lt"/>
            </a:endParaRPr>
          </a:p>
          <a:p>
            <a:pPr eaLnBrk="1" hangingPunct="1">
              <a:buFont typeface="Arial" panose="020B0604020202020204" pitchFamily="34" charset="0"/>
              <a:buChar char="•"/>
            </a:pPr>
            <a:r>
              <a:rPr lang="en-US" altLang="da-DK" sz="1200" dirty="0">
                <a:latin typeface="+mn-lt"/>
              </a:rPr>
              <a:t>Creativity has become </a:t>
            </a:r>
            <a:r>
              <a:rPr lang="en-US" altLang="da-DK" sz="1200" dirty="0" err="1">
                <a:latin typeface="+mn-lt"/>
              </a:rPr>
              <a:t>everyones</a:t>
            </a:r>
            <a:r>
              <a:rPr lang="en-US" altLang="da-DK" sz="1200" dirty="0">
                <a:latin typeface="+mn-lt"/>
              </a:rPr>
              <a:t> job. Not just R&amp;D, an elite (some special creative</a:t>
            </a:r>
            <a:r>
              <a:rPr lang="en-US" altLang="da-DK" sz="1200" baseline="0" dirty="0">
                <a:latin typeface="+mn-lt"/>
              </a:rPr>
              <a:t> people or consultants) or </a:t>
            </a:r>
            <a:r>
              <a:rPr lang="en-US" altLang="da-DK" sz="1200" dirty="0">
                <a:latin typeface="+mn-lt"/>
              </a:rPr>
              <a:t>executives…</a:t>
            </a:r>
          </a:p>
          <a:p>
            <a:pPr eaLnBrk="1" hangingPunct="1">
              <a:buFont typeface="Arial" panose="020B0604020202020204" pitchFamily="34" charset="0"/>
              <a:buChar char="•"/>
            </a:pPr>
            <a:r>
              <a:rPr lang="en-US" altLang="da-DK" sz="1200" dirty="0">
                <a:latin typeface="+mn-lt"/>
              </a:rPr>
              <a:t>Everybody has to contribute to solving complex problems – doing innovation</a:t>
            </a:r>
          </a:p>
        </p:txBody>
      </p:sp>
    </p:spTree>
    <p:extLst>
      <p:ext uri="{BB962C8B-B14F-4D97-AF65-F5344CB8AC3E}">
        <p14:creationId xmlns:p14="http://schemas.microsoft.com/office/powerpoint/2010/main" val="19155469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Arial" panose="020B0604020202020204" pitchFamily="34" charset="0"/>
              <a:buChar char="•"/>
            </a:pPr>
            <a:r>
              <a:rPr lang="en-US" altLang="da-DK" sz="1200" dirty="0">
                <a:latin typeface="+mn-lt"/>
              </a:rPr>
              <a:t>At VIA we take on the challenge to educate and prepare young people for 21</a:t>
            </a:r>
            <a:r>
              <a:rPr lang="en-US" altLang="da-DK" sz="1200" baseline="30000" dirty="0">
                <a:latin typeface="+mn-lt"/>
              </a:rPr>
              <a:t>st</a:t>
            </a:r>
            <a:r>
              <a:rPr lang="en-US" altLang="da-DK" sz="1200" dirty="0">
                <a:latin typeface="+mn-lt"/>
              </a:rPr>
              <a:t> century work life</a:t>
            </a:r>
          </a:p>
          <a:p>
            <a:pPr eaLnBrk="1" hangingPunct="1">
              <a:buFont typeface="Arial" panose="020B0604020202020204" pitchFamily="34" charset="0"/>
              <a:buChar char="•"/>
            </a:pPr>
            <a:r>
              <a:rPr lang="en-US" altLang="da-DK" sz="1200" dirty="0">
                <a:latin typeface="+mn-lt"/>
              </a:rPr>
              <a:t>What does the future work life look like?</a:t>
            </a:r>
          </a:p>
          <a:p>
            <a:pPr eaLnBrk="1" hangingPunct="1">
              <a:buFont typeface="Arial" panose="020B0604020202020204" pitchFamily="34" charset="0"/>
              <a:buChar char="•"/>
            </a:pPr>
            <a:r>
              <a:rPr lang="en-US" altLang="da-DK" sz="1200" dirty="0">
                <a:latin typeface="+mn-lt"/>
              </a:rPr>
              <a:t>Which skills do we need to focus on?</a:t>
            </a: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68260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490726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Five years from now, over one-third of skills (35%) that are considered important in today’s workforce will have changed. </a:t>
            </a:r>
          </a:p>
          <a:p>
            <a:r>
              <a:rPr lang="en-US" dirty="0"/>
              <a:t>By 2020, the </a:t>
            </a:r>
            <a:r>
              <a:rPr lang="en-US" dirty="0">
                <a:hlinkClick r:id="rId3"/>
              </a:rPr>
              <a:t>Fourth Industrial Revolution</a:t>
            </a:r>
            <a:r>
              <a:rPr lang="en-US" dirty="0"/>
              <a:t> will have brought us advanced robotics and autonomous transport, artificial intelligence and machine learning, advanced materials, biotechnology and genomics. </a:t>
            </a:r>
          </a:p>
          <a:p>
            <a:r>
              <a:rPr lang="en-US" dirty="0"/>
              <a:t>These developments will transform the way we live, and the way we work. Some jobs will disappear, others will grow and jobs that don’t even exist today will become commonplace. What is certain is that the future workforce will need to align its skillset to keep pace. </a:t>
            </a:r>
          </a:p>
          <a:p>
            <a:r>
              <a:rPr lang="en-US" dirty="0"/>
              <a:t>A new Forum report, </a:t>
            </a:r>
            <a:r>
              <a:rPr lang="en-US" i="1" dirty="0">
                <a:hlinkClick r:id="rId4"/>
              </a:rPr>
              <a:t>The Future of Jobs</a:t>
            </a:r>
            <a:r>
              <a:rPr lang="en-US" dirty="0"/>
              <a:t>, looks at the employment, skills and workforce strategy for the future. </a:t>
            </a:r>
          </a:p>
          <a:p>
            <a:r>
              <a:rPr lang="en-US" dirty="0"/>
              <a:t>The report asked chief human resources and strategy officers from leading global employers what the current shifts mean, specifically for employment, skills and recruitment across industries and geographies.</a:t>
            </a: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899539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da-DK" dirty="0">
                <a:latin typeface="Arial" panose="020B0604020202020204" pitchFamily="34" charset="0"/>
                <a:ea typeface="ＭＳ Ｐゴシック" panose="020B0600070205080204" pitchFamily="34" charset="-128"/>
              </a:rPr>
              <a:t>Highest of the HOTS “higher order thinking skills…”</a:t>
            </a:r>
          </a:p>
        </p:txBody>
      </p:sp>
    </p:spTree>
    <p:extLst>
      <p:ext uri="{BB962C8B-B14F-4D97-AF65-F5344CB8AC3E}">
        <p14:creationId xmlns:p14="http://schemas.microsoft.com/office/powerpoint/2010/main" val="3065771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effectLst/>
              </a:rPr>
              <a:t>ARMONK, NY, - 18 May 2010: </a:t>
            </a:r>
            <a:r>
              <a:rPr lang="en-US" dirty="0">
                <a:effectLst/>
              </a:rPr>
              <a:t>According to a major new IBM (NYSE: </a:t>
            </a:r>
            <a:r>
              <a:rPr lang="en-US" dirty="0">
                <a:effectLst/>
                <a:hlinkClick r:id="rId3"/>
              </a:rPr>
              <a:t>IBM</a:t>
            </a:r>
            <a:r>
              <a:rPr lang="en-US" dirty="0">
                <a:effectLst/>
              </a:rPr>
              <a:t>) survey of more than 1,500 Chief Executive Officers from 60 countries and 33 industries worldwide, chief executives believe that -- more than rigor, management discipline, integrity or even vision -- successfully navigating an increasing complex world will require creativity. </a:t>
            </a:r>
          </a:p>
          <a:p>
            <a:r>
              <a:rPr lang="en-US" dirty="0">
                <a:effectLst/>
              </a:rPr>
              <a:t>Conducted through in-person interviews with senior leaders and consultants from IBM’s Global Business Services division, less than half of global CEOs believe their enterprises are adequately prepared to handle a highly volatile, increasingly complex business environment. CEOs are confronted with massive shifts – new government regulations, changes in global economic power centers, accelerated industry transformation, growing volumes of data, rapidly evolving customer preferences – that, according to the study, can be overcome by instilling “creativity” throughout an organization.</a:t>
            </a:r>
          </a:p>
          <a:p>
            <a:r>
              <a:rPr lang="en-US" dirty="0">
                <a:effectLst/>
              </a:rPr>
              <a:t>More than 60 percent of CEOs believe industry transformation is the top factor contributing to uncertainty, and the finding indicates a need to discover innovative ways of managing an organization’s structure, finances, people and strategy. </a:t>
            </a:r>
          </a:p>
          <a:p>
            <a:r>
              <a:rPr lang="en-US" dirty="0">
                <a:effectLst/>
              </a:rPr>
              <a:t>The study also uncovers starkly divergent strategic concerns and priorities among CEOs in Asia, Japan, Europe or North America – the first time such clear regional variations have appeared in this biennial survey of private and public sector leaders. </a:t>
            </a:r>
          </a:p>
          <a:p>
            <a:r>
              <a:rPr lang="en-US" dirty="0">
                <a:effectLst/>
              </a:rPr>
              <a:t>"Coming out of the worst economic downturn in our professional lifetimes -- and facing a new normal that is distinctly different -- it is remarkable that CEOs identify creativity as the number one leadership competency of the successful enterprise of the future," said Frank Kern, senior vice president, IBM Global Business Services "But step back and think about it, and this is entirely consistent with the other top finding in our Study -- that the biggest challenge facing enterprises from here on will be the accelerating complexity and the velocity of a world that is operating as a massively interconnected system." </a:t>
            </a:r>
          </a:p>
          <a:p>
            <a:r>
              <a:rPr lang="en-US" b="1" dirty="0">
                <a:effectLst/>
              </a:rPr>
              <a:t>Managing complexity</a:t>
            </a:r>
            <a:endParaRPr lang="en-US" dirty="0">
              <a:effectLst/>
            </a:endParaRPr>
          </a:p>
          <a:p>
            <a:r>
              <a:rPr lang="en-US" dirty="0">
                <a:effectLst/>
              </a:rPr>
              <a:t>The CEOs interviewed told IBM that today’s business environment is volatile, uncertain and increasingly complex. Eight in ten CEOs expect their environment to grow significantly more complex but only 49 percent believe their organizations are equipped to deal with it successfully – the largest leadership challenge identified in eight years of research. </a:t>
            </a:r>
          </a:p>
          <a:p>
            <a:r>
              <a:rPr lang="en-US" dirty="0">
                <a:effectLst/>
              </a:rPr>
              <a:t>The CEOs said that the complexity of an interconnected world is aggravated by a number of factors. For example, CEOs expect revenue from new sources to double over the next five years and 76 percent of CEOs foresee the shift of economic power to rapidly developing markets. </a:t>
            </a:r>
          </a:p>
          <a:p>
            <a:r>
              <a:rPr lang="en-US" dirty="0">
                <a:effectLst/>
              </a:rPr>
              <a:t>Over the last four studies, the expected impact of technology on organizations has risen from 6</a:t>
            </a:r>
            <a:r>
              <a:rPr lang="en-US" baseline="30000" dirty="0">
                <a:effectLst/>
              </a:rPr>
              <a:t>th</a:t>
            </a:r>
            <a:r>
              <a:rPr lang="en-US" dirty="0">
                <a:effectLst/>
              </a:rPr>
              <a:t> to 2</a:t>
            </a:r>
            <a:r>
              <a:rPr lang="en-US" baseline="30000" dirty="0">
                <a:effectLst/>
              </a:rPr>
              <a:t>nd</a:t>
            </a:r>
            <a:r>
              <a:rPr lang="en-US" dirty="0">
                <a:effectLst/>
              </a:rPr>
              <a:t> place in importance, revealing that CEOs understand that technology and the interconnection of the world's infrastructures is contributing to the complexity they face, and also reveals that they need more technology-based answers to succeed in a world that is massively interconnected. </a:t>
            </a:r>
          </a:p>
          <a:p>
            <a:r>
              <a:rPr lang="en-US" dirty="0">
                <a:effectLst/>
              </a:rPr>
              <a:t>The study highlights the attributes of top-performing organizations based on revenue and profit performance during the past five years, including the economic downturn. </a:t>
            </a:r>
          </a:p>
          <a:p>
            <a:r>
              <a:rPr lang="en-US" dirty="0">
                <a:effectLst/>
              </a:rPr>
              <a:t>Top performing organizations are 54 percent more likely than others to make rapid decisions. CEOs indicated they are learning to respond swiftly with new ideas to address the deep changes affecting their organizations.</a:t>
            </a:r>
          </a:p>
          <a:p>
            <a:r>
              <a:rPr lang="en-US" dirty="0">
                <a:effectLst/>
              </a:rPr>
              <a:t>95 percent of top performing organizations identified getting closer to customers as their most important strategic initiative over the next five years – using Web, interactive, and social media channels to rethink how they engage with customers and citizens</a:t>
            </a:r>
            <a:r>
              <a:rPr lang="en-US" b="1" dirty="0">
                <a:effectLst/>
              </a:rPr>
              <a:t>.</a:t>
            </a:r>
            <a:r>
              <a:rPr lang="en-US" dirty="0">
                <a:effectLst/>
              </a:rPr>
              <a:t> They view the historic explosion of information and global information flows as opportunities, rather than threats.</a:t>
            </a:r>
          </a:p>
          <a:p>
            <a:r>
              <a:rPr lang="en-US" dirty="0">
                <a:effectLst/>
              </a:rPr>
              <a:t>Organizations that have built superior operating dexterity expect to capture 20 percent more of their future revenue from new sources than their more traditional peers.</a:t>
            </a:r>
            <a:r>
              <a:rPr lang="en-US" b="1" dirty="0">
                <a:effectLst/>
              </a:rPr>
              <a:t> </a:t>
            </a:r>
            <a:endParaRPr lang="en-US" dirty="0">
              <a:effectLst/>
            </a:endParaRPr>
          </a:p>
          <a:p>
            <a:r>
              <a:rPr lang="en-US" b="1" dirty="0">
                <a:effectLst/>
              </a:rPr>
              <a:t>One World, Diverging Views</a:t>
            </a:r>
            <a:endParaRPr lang="en-US" dirty="0">
              <a:effectLst/>
            </a:endParaRPr>
          </a:p>
          <a:p>
            <a:r>
              <a:rPr lang="en-US" dirty="0">
                <a:effectLst/>
              </a:rPr>
              <a:t>Vast complexity is further intensified by regional differences.  The study noted that perspectives varied with geography – differences of opinion about what changes to make, what new skills will be needed and how to succeed in the new economic environment. These regional variations also compound the complexities with which CEOs must contend. </a:t>
            </a:r>
          </a:p>
          <a:p>
            <a:r>
              <a:rPr lang="en-US" dirty="0">
                <a:effectLst/>
              </a:rPr>
              <a:t>China proved much more resilient than the developed nations during the economic downturn. So, CEOs in China are, understandably, less concerned about volatility than CEOs in other regions. In fact, they are becoming increasingly confident of their place on the world stage. </a:t>
            </a:r>
          </a:p>
          <a:p>
            <a:r>
              <a:rPr lang="en-US" dirty="0">
                <a:effectLst/>
              </a:rPr>
              <a:t>But if China is to fulfill its global aspirations, it will need a new generation of leaders with creativity, vision and international management experience. Many of the country’s CEOs recognize this; 61 percent believe “global thinking” is a top leadership quality. Most companies will also need new industry models and skills. They cannot simply replicate the models they have used in their domestic market, which has a completely different cost structure. CEOs in China are also devoting far more energy to building new skills and capabilities than their peers in the West. </a:t>
            </a:r>
          </a:p>
          <a:p>
            <a:r>
              <a:rPr lang="en-US" dirty="0">
                <a:effectLst/>
              </a:rPr>
              <a:t>In North America, which faced a financial crisis that led to governments becoming major stakeholders in private enterprise, CEOs are more wary of “big government” than CEOs elsewhere. A full 87 percent anticipate greater government intervention and regulation over the next five years, compounding their sense of uncertainty. </a:t>
            </a:r>
          </a:p>
          <a:p>
            <a:r>
              <a:rPr lang="en-US" dirty="0">
                <a:effectLst/>
              </a:rPr>
              <a:t>In Japan, 74 percent of CEOs expect the shift of economic power from mature to rapidly developing markets to have a major impact on their organizations. By contrast, the European Union is less concerned about this shift, with only 43 percent of CEOs expecting to be impacted.</a:t>
            </a:r>
          </a:p>
          <a:p>
            <a:r>
              <a:rPr lang="en-US" dirty="0">
                <a:effectLst/>
              </a:rPr>
              <a:t>Understanding these and other sharp differences emerging by region is increasingly important as economies and societies become more closely linked. Organizations confront these differences as they increasingly operate across boundaries and across different regions.</a:t>
            </a:r>
          </a:p>
          <a:p>
            <a:r>
              <a:rPr lang="en-US" b="1" dirty="0">
                <a:effectLst/>
              </a:rPr>
              <a:t>About the IBM 2010 Global CEO Study </a:t>
            </a:r>
            <a:endParaRPr lang="en-US" dirty="0">
              <a:effectLst/>
            </a:endParaRPr>
          </a:p>
          <a:p>
            <a:r>
              <a:rPr lang="en-US" dirty="0">
                <a:effectLst/>
              </a:rPr>
              <a:t>This study is the fourth edition of IBM’s biennial Global CEO Study series. To better understand the challenges and goals of today’s CEOs, IBM consultants met face-to-face with the largest-known sample of these executives. Between September 2009 and January 2010, IBM interviewed 1,541 CEOs, general managers, and senior public sector leaders who represent different sizes of organizations in 60 countries and 33 industries. </a:t>
            </a:r>
          </a:p>
          <a:p>
            <a:r>
              <a:rPr lang="en-US" dirty="0">
                <a:effectLst/>
              </a:rPr>
              <a:t>For access to the full study findings and case studies, please visit: </a:t>
            </a:r>
            <a:r>
              <a:rPr lang="en-US" dirty="0">
                <a:effectLst/>
                <a:hlinkClick r:id="rId4"/>
              </a:rPr>
              <a:t>http://www.ibm.com/ceostudy</a:t>
            </a:r>
            <a:endParaRPr lang="en-US" dirty="0">
              <a:effectLst/>
            </a:endParaRP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78493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ffectLst/>
              </a:rPr>
              <a:t>From 1990 to 2008 there has been a steady decline in creativity in the US, according to research conducted by </a:t>
            </a:r>
            <a:r>
              <a:rPr lang="en-US" dirty="0">
                <a:effectLst/>
                <a:hlinkClick r:id="rId3"/>
              </a:rPr>
              <a:t>Kyung </a:t>
            </a:r>
            <a:r>
              <a:rPr lang="en-US" dirty="0" err="1">
                <a:effectLst/>
                <a:hlinkClick r:id="rId3"/>
              </a:rPr>
              <a:t>Hee</a:t>
            </a:r>
            <a:r>
              <a:rPr lang="en-US" dirty="0">
                <a:effectLst/>
                <a:hlinkClick r:id="rId3"/>
              </a:rPr>
              <a:t> Kim</a:t>
            </a:r>
            <a:r>
              <a:rPr lang="en-US" dirty="0">
                <a:effectLst/>
              </a:rPr>
              <a:t> at the College of William &amp; Mary. While I couldn’t find any similar South African data, a </a:t>
            </a:r>
            <a:r>
              <a:rPr lang="en-US" dirty="0">
                <a:effectLst/>
                <a:hlinkClick r:id="rId4"/>
              </a:rPr>
              <a:t>Newsweek article</a:t>
            </a:r>
            <a:r>
              <a:rPr lang="en-US" dirty="0">
                <a:effectLst/>
              </a:rPr>
              <a:t> from 2010 suggests that it may be an America only phenomena:</a:t>
            </a:r>
          </a:p>
          <a:p>
            <a:r>
              <a:rPr lang="en-US" i="1" dirty="0">
                <a:effectLst/>
              </a:rPr>
              <a:t>Around the world, though, other countries are making creativity development a national priority</a:t>
            </a:r>
            <a:endParaRPr lang="en-US" dirty="0">
              <a:effectLst/>
            </a:endParaRPr>
          </a:p>
          <a:p>
            <a:r>
              <a:rPr lang="en-US" dirty="0">
                <a:effectLst/>
              </a:rPr>
              <a:t>I’m not sure I buy that view? As Kim points out in a paper in the </a:t>
            </a:r>
            <a:r>
              <a:rPr lang="en-US" dirty="0">
                <a:effectLst/>
                <a:hlinkClick r:id="rId5"/>
              </a:rPr>
              <a:t>Creativity Research Journal</a:t>
            </a:r>
            <a:r>
              <a:rPr lang="en-US" dirty="0">
                <a:effectLst/>
              </a:rPr>
              <a:t> in 2011,</a:t>
            </a:r>
          </a:p>
          <a:p>
            <a:r>
              <a:rPr lang="en-US" i="1" dirty="0">
                <a:effectLst/>
              </a:rPr>
              <a:t>Countries such as China, Japan, Korea, and Taiwan have modeled their educational systems after the American education system because of America’s previous success in encouraging creativity in children</a:t>
            </a:r>
            <a:endParaRPr lang="en-US" dirty="0">
              <a:effectLst/>
            </a:endParaRPr>
          </a:p>
          <a:p>
            <a:r>
              <a:rPr lang="en-US" dirty="0">
                <a:effectLst/>
              </a:rPr>
              <a:t>It seems to me that one could quite easily conclude that creativity growth prospects, around the world, aren’t looking very healthy at all. And for those of you who prefer pictures…</a:t>
            </a:r>
          </a:p>
          <a:p>
            <a:pPr eaLnBrk="1" hangingPunct="1"/>
            <a:endParaRPr lang="en-US" altLang="da-DK" dirty="0">
              <a:latin typeface="Arial" panose="020B0604020202020204" pitchFamily="34" charset="0"/>
              <a:ea typeface="ＭＳ Ｐゴシック" panose="020B0600070205080204" pitchFamily="34" charset="-128"/>
            </a:endParaRPr>
          </a:p>
          <a:p>
            <a:r>
              <a:rPr lang="en-US" dirty="0">
                <a:effectLst/>
              </a:rPr>
              <a:t>It’s wasn’t the pictures that scared me as much as the conclusions that Kim draws from her research (included analyzing almost 300,000 Torrance scores of children and adults)…</a:t>
            </a:r>
          </a:p>
          <a:p>
            <a:r>
              <a:rPr lang="en-US" i="1" dirty="0">
                <a:effectLst/>
              </a:rPr>
              <a:t>Thus, it can be concluded younger children’s ability to produce statistically infrequent, unique, and unusual ideas has significantly decreased after 1990. </a:t>
            </a:r>
            <a:endParaRPr lang="en-US" dirty="0">
              <a:effectLst/>
            </a:endParaRPr>
          </a:p>
          <a:p>
            <a:r>
              <a:rPr lang="en-US" dirty="0">
                <a:effectLst/>
              </a:rPr>
              <a:t>and….</a:t>
            </a:r>
          </a:p>
          <a:p>
            <a:r>
              <a:rPr lang="en-US" i="1" dirty="0">
                <a:effectLst/>
              </a:rPr>
              <a:t>The significant decrease of Strengths scores since 1990 indicates that over the last 20 years, children have become less emotionally expressive, less energetic, less talkative and verbally expressive, less humorous, less imaginative, less unconventional, less lively and passionate, less perceptive, less apt to connect seemingly irrelevant things, less synthesizing, and less likely to see things from a different angle. It could be speculated children are learning to interact in more impersonal ways, as they are more dependent on current technologies to communicate, perhaps because these technologies lack person to person, verbal and other interpersonal communicative signals. Technologies can enhance creativity and are useful tools for the creative process; however, some aspects of technologies may hinder the development of a child’s creative personality. The decrease in Elaboration scores which persists since 1984 indicates that over the last 30 years, 1) people of all ages, kindergartners through adults, have been steadily losing their ability to elaborate upon ideas and detailed and reflective thinking; 2) people are less motivated to be creative; and 3) creativity is less encouraged by home, school, and society overall.</a:t>
            </a:r>
            <a:endParaRPr lang="en-US" dirty="0">
              <a:effectLst/>
            </a:endParaRPr>
          </a:p>
          <a:p>
            <a:r>
              <a:rPr lang="en-US" dirty="0">
                <a:effectLst/>
              </a:rPr>
              <a:t>and….</a:t>
            </a:r>
          </a:p>
          <a:p>
            <a:r>
              <a:rPr lang="en-US" i="1" dirty="0">
                <a:effectLst/>
              </a:rPr>
              <a:t>The results indicate younger children are becoming less capable of the critical thinking processes of synthesis and organization and less capable of capturing the essence of problems.</a:t>
            </a:r>
            <a:endParaRPr lang="en-US" dirty="0">
              <a:effectLst/>
            </a:endParaRPr>
          </a:p>
          <a:p>
            <a:r>
              <a:rPr lang="en-US" dirty="0">
                <a:effectLst/>
              </a:rPr>
              <a:t>and….</a:t>
            </a:r>
          </a:p>
          <a:p>
            <a:r>
              <a:rPr lang="en-US" i="1" dirty="0">
                <a:effectLst/>
              </a:rPr>
              <a:t>The results indicate younger children are tending to grow up more narrow-minded, less intellectually curious, and less open to new experiences.</a:t>
            </a:r>
            <a:endParaRPr lang="en-US" dirty="0">
              <a:effectLst/>
            </a:endParaRPr>
          </a:p>
          <a:p>
            <a:r>
              <a:rPr lang="en-US" dirty="0">
                <a:effectLst/>
              </a:rPr>
              <a:t>I don’t know about you, but it’s at this point I’m hoping like hell that this is just an American problem. My gut, sadly, tells me otherwise. While I don’t have any data, my own anecdotal observations quite easily match some of these conclusions in the world I inhabit. I’d be more than happy to be proved incorrect.</a:t>
            </a:r>
          </a:p>
          <a:p>
            <a:r>
              <a:rPr lang="en-US" b="1" dirty="0">
                <a:effectLst/>
              </a:rPr>
              <a:t>Does It Matter?</a:t>
            </a:r>
          </a:p>
          <a:p>
            <a:r>
              <a:rPr lang="en-US" dirty="0">
                <a:effectLst/>
              </a:rPr>
              <a:t>Of course it matters. At a macroeconomic level it </a:t>
            </a:r>
            <a:r>
              <a:rPr lang="en-US" dirty="0" err="1">
                <a:effectLst/>
              </a:rPr>
              <a:t>counts.The</a:t>
            </a:r>
            <a:r>
              <a:rPr lang="en-US" dirty="0">
                <a:effectLst/>
              </a:rPr>
              <a:t> health of an economy relies heavily on the creativity and innovation of scientists, engineers, business people, farmers, miners, and any person who contributes towards it, to employ more people, build more things that other countries want to buy, produce more food from the same piece of land, improve our national health, secure our borders, </a:t>
            </a:r>
            <a:r>
              <a:rPr lang="en-US" dirty="0" err="1">
                <a:effectLst/>
              </a:rPr>
              <a:t>etc</a:t>
            </a:r>
            <a:r>
              <a:rPr lang="en-US" dirty="0">
                <a:effectLst/>
              </a:rPr>
              <a:t>, etc. And we have to do it better than before. We can’t just do what we did last year, and the year before. We’ve got to find new and improved ways to do everything, all the time. Cheaper, better, faster and more of it.</a:t>
            </a:r>
          </a:p>
          <a:p>
            <a:r>
              <a:rPr lang="en-US" dirty="0">
                <a:effectLst/>
              </a:rPr>
              <a:t>On a microeconomic level you can take that thinking and run it through almost every single part of an economy. Provinces want all that, cities want it too, and so do businesses, and sports teams, and farmers and miners, and families and you. Even Mother Nature is hoping we’ll find better ways to treat our planet and everything that lives on it.</a:t>
            </a:r>
          </a:p>
          <a:p>
            <a:r>
              <a:rPr lang="en-US" dirty="0">
                <a:effectLst/>
              </a:rPr>
              <a:t>At a personal level it matters. Creativity breathes life into an otherwise mundane and boring existence. I don’t know if you’ve ever considered a life in which you had no access to creativity inside of yourself? A life without the skill set of creativity leaves you doing what when you get home from a day in the office where you followed instructions all day? It leaves you doing what on the weekend when you wake up on Saturday morning yearning to do something different? Well actually there’ll be no yearning. Creativity is that yearning to do something different, something unusual, something adventurous.</a:t>
            </a:r>
          </a:p>
          <a:p>
            <a:r>
              <a:rPr lang="en-US" b="1" dirty="0">
                <a:effectLst/>
              </a:rPr>
              <a:t>Here Come The Machines</a:t>
            </a:r>
          </a:p>
          <a:p>
            <a:r>
              <a:rPr lang="en-US" dirty="0">
                <a:effectLst/>
              </a:rPr>
              <a:t>I’ve always held onto the view that the one thing machines / robots will never do better than humans is ‘creativity’. When it comes to repetitive functional tasks they’re already replacing us and showing they do those jobs far better. But creativity, I don’t think so. That’s our domain. It’s what makes us human. The ability to not only desire to find another way, but to also take disconnected bits and pieces, and thoughts and ideas and put them together in a way that changes the world. I often say to my peer group of parents, don’t let your children study anything a machine might be able to replace, because a machine will replace it. Encourage your children to pick something, anything, that has an element of creativity at it’s </a:t>
            </a:r>
            <a:r>
              <a:rPr lang="en-US" dirty="0" err="1">
                <a:effectLst/>
              </a:rPr>
              <a:t>centre</a:t>
            </a:r>
            <a:r>
              <a:rPr lang="en-US" dirty="0">
                <a:effectLst/>
              </a:rPr>
              <a:t> and they’ll never have to complete with a machine or a robot. Not ever.</a:t>
            </a:r>
          </a:p>
          <a:p>
            <a:r>
              <a:rPr lang="en-US" dirty="0">
                <a:effectLst/>
              </a:rPr>
              <a:t>But if we’re going to let our creativity levels slide into the toilet, it’s not going to be a case of machines catching up to our creativity level, we’re just </a:t>
            </a:r>
            <a:r>
              <a:rPr lang="en-US" dirty="0" err="1">
                <a:effectLst/>
              </a:rPr>
              <a:t>gonna</a:t>
            </a:r>
            <a:r>
              <a:rPr lang="en-US" dirty="0">
                <a:effectLst/>
              </a:rPr>
              <a:t> hand it over to them on a plate, as we slide on by, towards a world of grey (no shades, just grey).</a:t>
            </a:r>
          </a:p>
          <a:p>
            <a:r>
              <a:rPr lang="en-US" b="1" dirty="0">
                <a:effectLst/>
              </a:rPr>
              <a:t>The Magic That Is Creativity</a:t>
            </a:r>
          </a:p>
          <a:p>
            <a:r>
              <a:rPr lang="en-US" dirty="0">
                <a:effectLst/>
              </a:rPr>
              <a:t>We’ve become so fixated on getting smarter in our heads, that we’ve missed the magic that is creativity. Do any Google search on ‘Einstein quotes’ (I’ll make it </a:t>
            </a:r>
            <a:r>
              <a:rPr lang="en-US" dirty="0">
                <a:effectLst/>
                <a:hlinkClick r:id="rId6"/>
              </a:rPr>
              <a:t>easy for you</a:t>
            </a:r>
            <a:r>
              <a:rPr lang="en-US" dirty="0">
                <a:effectLst/>
              </a:rPr>
              <a:t>) and you’ll see him speaking of imagination and creativity over and over again. Academic genius without creativity and imagination is nothing. It’s a machine. It’s a robot. Robots have that kind of smarts. They know lots of things in one dimension. They can apply those things in that one dimension faster than any human. Creativity and imagination unlock the potential of knowledge, because if you can’t apply knowledge it’s not worth having.</a:t>
            </a:r>
          </a:p>
          <a:p>
            <a:r>
              <a:rPr lang="en-US" dirty="0">
                <a:effectLst/>
              </a:rPr>
              <a:t>It was at 16, while Einstein was imagining what it would be like to ride next to a beam of light that the first thoughts of what was to become the Theory of Relativity was born. He was imagining long before he had the brainpower to solve the question he was asking.</a:t>
            </a:r>
          </a:p>
          <a:p>
            <a:r>
              <a:rPr lang="en-US" dirty="0">
                <a:effectLst/>
              </a:rPr>
              <a:t>I can’t say if this slide in creativity is happening here in South Africa or not? I can say, that if it is we need to do more than just pay attention. We need to stop the slide, turn it around and send it on it’s way into space where our children, all of them, have imagination power to think about things like riding next to light beams, and then we can be assured that all this academic information we’re feeding them will be put to great use, and maybe even change the world.</a:t>
            </a: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70884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7</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4947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35</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6150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36</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49430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37</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117356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38</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55550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40</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659792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41</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82293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46</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463321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58389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57013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96472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622943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ffectLst/>
              </a:rPr>
              <a:t>From 1990 to 2008 there has been a steady decline in creativity in the US, according to research conducted by </a:t>
            </a:r>
            <a:r>
              <a:rPr lang="en-US" dirty="0">
                <a:effectLst/>
                <a:hlinkClick r:id="rId3"/>
              </a:rPr>
              <a:t>Kyung </a:t>
            </a:r>
            <a:r>
              <a:rPr lang="en-US" dirty="0" err="1">
                <a:effectLst/>
                <a:hlinkClick r:id="rId3"/>
              </a:rPr>
              <a:t>Hee</a:t>
            </a:r>
            <a:r>
              <a:rPr lang="en-US" dirty="0">
                <a:effectLst/>
                <a:hlinkClick r:id="rId3"/>
              </a:rPr>
              <a:t> Kim</a:t>
            </a:r>
            <a:r>
              <a:rPr lang="en-US" dirty="0">
                <a:effectLst/>
              </a:rPr>
              <a:t> at the College of William &amp; Mary. While I couldn’t find any similar South African data, a </a:t>
            </a:r>
            <a:r>
              <a:rPr lang="en-US" dirty="0">
                <a:effectLst/>
                <a:hlinkClick r:id="rId4"/>
              </a:rPr>
              <a:t>Newsweek article</a:t>
            </a:r>
            <a:r>
              <a:rPr lang="en-US" dirty="0">
                <a:effectLst/>
              </a:rPr>
              <a:t> from 2010 suggests that it may be an America only phenomena:</a:t>
            </a:r>
          </a:p>
          <a:p>
            <a:r>
              <a:rPr lang="en-US" i="1" dirty="0">
                <a:effectLst/>
              </a:rPr>
              <a:t>Around the world, though, other countries are making creativity development a national priority</a:t>
            </a:r>
            <a:endParaRPr lang="en-US" dirty="0">
              <a:effectLst/>
            </a:endParaRPr>
          </a:p>
          <a:p>
            <a:r>
              <a:rPr lang="en-US" dirty="0">
                <a:effectLst/>
              </a:rPr>
              <a:t>I’m not sure I buy that view? As Kim points out in a paper in the </a:t>
            </a:r>
            <a:r>
              <a:rPr lang="en-US" dirty="0">
                <a:effectLst/>
                <a:hlinkClick r:id="rId5"/>
              </a:rPr>
              <a:t>Creativity Research Journal</a:t>
            </a:r>
            <a:r>
              <a:rPr lang="en-US" dirty="0">
                <a:effectLst/>
              </a:rPr>
              <a:t> in 2011,</a:t>
            </a:r>
          </a:p>
          <a:p>
            <a:r>
              <a:rPr lang="en-US" i="1" dirty="0">
                <a:effectLst/>
              </a:rPr>
              <a:t>Countries such as China, Japan, Korea, and Taiwan have modeled their educational systems after the American education system because of America’s previous success in encouraging creativity in children</a:t>
            </a:r>
            <a:endParaRPr lang="en-US" dirty="0">
              <a:effectLst/>
            </a:endParaRPr>
          </a:p>
          <a:p>
            <a:r>
              <a:rPr lang="en-US" dirty="0">
                <a:effectLst/>
              </a:rPr>
              <a:t>It seems to me that one could quite easily conclude that creativity growth prospects, around the world, aren’t looking very healthy at all. And for those of you who prefer pictures…</a:t>
            </a:r>
          </a:p>
          <a:p>
            <a:pPr eaLnBrk="1" hangingPunct="1"/>
            <a:endParaRPr lang="en-US" altLang="da-DK" dirty="0">
              <a:latin typeface="Arial" panose="020B0604020202020204" pitchFamily="34" charset="0"/>
              <a:ea typeface="ＭＳ Ｐゴシック" panose="020B0600070205080204" pitchFamily="34" charset="-128"/>
            </a:endParaRPr>
          </a:p>
          <a:p>
            <a:r>
              <a:rPr lang="en-US" dirty="0">
                <a:effectLst/>
              </a:rPr>
              <a:t>It’s wasn’t the pictures that scared me as much as the conclusions that Kim draws from her research (included analyzing almost 300,000 Torrance scores of children and adults)…</a:t>
            </a:r>
          </a:p>
          <a:p>
            <a:r>
              <a:rPr lang="en-US" i="1" dirty="0">
                <a:effectLst/>
              </a:rPr>
              <a:t>Thus, it can be concluded younger children’s ability to produce statistically infrequent, unique, and unusual ideas has significantly decreased after 1990. </a:t>
            </a:r>
            <a:endParaRPr lang="en-US" dirty="0">
              <a:effectLst/>
            </a:endParaRPr>
          </a:p>
          <a:p>
            <a:r>
              <a:rPr lang="en-US" dirty="0">
                <a:effectLst/>
              </a:rPr>
              <a:t>and….</a:t>
            </a:r>
          </a:p>
          <a:p>
            <a:r>
              <a:rPr lang="en-US" i="1" dirty="0">
                <a:effectLst/>
              </a:rPr>
              <a:t>The significant decrease of Strengths scores since 1990 indicates that over the last 20 years, children have become less emotionally expressive, less energetic, less talkative and verbally expressive, less humorous, less imaginative, less unconventional, less lively and passionate, less perceptive, less apt to connect seemingly irrelevant things, less synthesizing, and less likely to see things from a different angle. It could be speculated children are learning to interact in more impersonal ways, as they are more dependent on current technologies to communicate, perhaps because these technologies lack person to person, verbal and other interpersonal communicative signals. Technologies can enhance creativity and are useful tools for the creative process; however, some aspects of technologies may hinder the development of a child’s creative personality. The decrease in Elaboration scores which persists since 1984 indicates that over the last 30 years, 1) people of all ages, kindergartners through adults, have been steadily losing their ability to elaborate upon ideas and detailed and reflective thinking; 2) people are less motivated to be creative; and 3) creativity is less encouraged by home, school, and society overall.</a:t>
            </a:r>
            <a:endParaRPr lang="en-US" dirty="0">
              <a:effectLst/>
            </a:endParaRPr>
          </a:p>
          <a:p>
            <a:r>
              <a:rPr lang="en-US" dirty="0">
                <a:effectLst/>
              </a:rPr>
              <a:t>and….</a:t>
            </a:r>
          </a:p>
          <a:p>
            <a:r>
              <a:rPr lang="en-US" i="1" dirty="0">
                <a:effectLst/>
              </a:rPr>
              <a:t>The results indicate younger children are becoming less capable of the critical thinking processes of synthesis and organization and less capable of capturing the essence of problems.</a:t>
            </a:r>
            <a:endParaRPr lang="en-US" dirty="0">
              <a:effectLst/>
            </a:endParaRPr>
          </a:p>
          <a:p>
            <a:r>
              <a:rPr lang="en-US" dirty="0">
                <a:effectLst/>
              </a:rPr>
              <a:t>and….</a:t>
            </a:r>
          </a:p>
          <a:p>
            <a:r>
              <a:rPr lang="en-US" i="1" dirty="0">
                <a:effectLst/>
              </a:rPr>
              <a:t>The results indicate younger children are tending to grow up more narrow-minded, less intellectually curious, and less open to new experiences.</a:t>
            </a:r>
            <a:endParaRPr lang="en-US" dirty="0">
              <a:effectLst/>
            </a:endParaRPr>
          </a:p>
          <a:p>
            <a:r>
              <a:rPr lang="en-US" dirty="0">
                <a:effectLst/>
              </a:rPr>
              <a:t>I don’t know about you, but it’s at this point I’m hoping like hell that this is just an American problem. My gut, sadly, tells me otherwise. While I don’t have any data, my own anecdotal observations quite easily match some of these conclusions in the world I inhabit. I’d be more than happy to be proved incorrect.</a:t>
            </a:r>
          </a:p>
          <a:p>
            <a:r>
              <a:rPr lang="en-US" b="1" dirty="0">
                <a:effectLst/>
              </a:rPr>
              <a:t>Does It Matter?</a:t>
            </a:r>
          </a:p>
          <a:p>
            <a:r>
              <a:rPr lang="en-US" dirty="0">
                <a:effectLst/>
              </a:rPr>
              <a:t>Of course it matters. At a macroeconomic level it </a:t>
            </a:r>
            <a:r>
              <a:rPr lang="en-US" dirty="0" err="1">
                <a:effectLst/>
              </a:rPr>
              <a:t>counts.The</a:t>
            </a:r>
            <a:r>
              <a:rPr lang="en-US" dirty="0">
                <a:effectLst/>
              </a:rPr>
              <a:t> health of an economy relies heavily on the creativity and innovation of scientists, engineers, business people, farmers, miners, and any person who contributes towards it, to employ more people, build more things that other countries want to buy, produce more food from the same piece of land, improve our national health, secure our borders, </a:t>
            </a:r>
            <a:r>
              <a:rPr lang="en-US" dirty="0" err="1">
                <a:effectLst/>
              </a:rPr>
              <a:t>etc</a:t>
            </a:r>
            <a:r>
              <a:rPr lang="en-US" dirty="0">
                <a:effectLst/>
              </a:rPr>
              <a:t>, etc. And we have to do it better than before. We can’t just do what we did last year, and the year before. We’ve got to find new and improved ways to do everything, all the time. Cheaper, better, faster and more of it.</a:t>
            </a:r>
          </a:p>
          <a:p>
            <a:r>
              <a:rPr lang="en-US" dirty="0">
                <a:effectLst/>
              </a:rPr>
              <a:t>On a microeconomic level you can take that thinking and run it through almost every single part of an economy. Provinces want all that, cities want it too, and so do businesses, and sports teams, and farmers and miners, and families and you. Even Mother Nature is hoping we’ll find better ways to treat our planet and everything that lives on it.</a:t>
            </a:r>
          </a:p>
          <a:p>
            <a:r>
              <a:rPr lang="en-US" dirty="0">
                <a:effectLst/>
              </a:rPr>
              <a:t>At a personal level it matters. Creativity breathes life into an otherwise mundane and boring existence. I don’t know if you’ve ever considered a life in which you had no access to creativity inside of yourself? A life without the skill set of creativity leaves you doing what when you get home from a day in the office where you followed instructions all day? It leaves you doing what on the weekend when you wake up on Saturday morning yearning to do something different? Well actually there’ll be no yearning. Creativity is that yearning to do something different, something unusual, something adventurous.</a:t>
            </a:r>
          </a:p>
          <a:p>
            <a:r>
              <a:rPr lang="en-US" b="1" dirty="0">
                <a:effectLst/>
              </a:rPr>
              <a:t>Here Come The Machines</a:t>
            </a:r>
          </a:p>
          <a:p>
            <a:r>
              <a:rPr lang="en-US" dirty="0">
                <a:effectLst/>
              </a:rPr>
              <a:t>I’ve always held onto the view that the one thing machines / robots will never do better than humans is ‘creativity’. When it comes to repetitive functional tasks they’re already replacing us and showing they do those jobs far better. But creativity, I don’t think so. That’s our domain. It’s what makes us human. The ability to not only desire to find another way, but to also take disconnected bits and pieces, and thoughts and ideas and put them together in a way that changes the world. I often say to my peer group of parents, don’t let your children study anything a machine might be able to replace, because a machine will replace it. Encourage your children to pick something, anything, that has an element of creativity at it’s </a:t>
            </a:r>
            <a:r>
              <a:rPr lang="en-US" dirty="0" err="1">
                <a:effectLst/>
              </a:rPr>
              <a:t>centre</a:t>
            </a:r>
            <a:r>
              <a:rPr lang="en-US" dirty="0">
                <a:effectLst/>
              </a:rPr>
              <a:t> and they’ll never have to complete with a machine or a robot. Not ever.</a:t>
            </a:r>
          </a:p>
          <a:p>
            <a:r>
              <a:rPr lang="en-US" dirty="0">
                <a:effectLst/>
              </a:rPr>
              <a:t>But if we’re going to let our creativity levels slide into the toilet, it’s not going to be a case of machines catching up to our creativity level, we’re just </a:t>
            </a:r>
            <a:r>
              <a:rPr lang="en-US" dirty="0" err="1">
                <a:effectLst/>
              </a:rPr>
              <a:t>gonna</a:t>
            </a:r>
            <a:r>
              <a:rPr lang="en-US" dirty="0">
                <a:effectLst/>
              </a:rPr>
              <a:t> hand it over to them on a plate, as we slide on by, towards a world of grey (no shades, just grey).</a:t>
            </a:r>
          </a:p>
          <a:p>
            <a:r>
              <a:rPr lang="en-US" b="1" dirty="0">
                <a:effectLst/>
              </a:rPr>
              <a:t>The Magic That Is Creativity</a:t>
            </a:r>
          </a:p>
          <a:p>
            <a:r>
              <a:rPr lang="en-US" dirty="0">
                <a:effectLst/>
              </a:rPr>
              <a:t>We’ve become so fixated on getting smarter in our heads, that we’ve missed the magic that is creativity. Do any Google search on ‘Einstein quotes’ (I’ll make it </a:t>
            </a:r>
            <a:r>
              <a:rPr lang="en-US" dirty="0">
                <a:effectLst/>
                <a:hlinkClick r:id="rId6"/>
              </a:rPr>
              <a:t>easy for you</a:t>
            </a:r>
            <a:r>
              <a:rPr lang="en-US" dirty="0">
                <a:effectLst/>
              </a:rPr>
              <a:t>) and you’ll see him speaking of imagination and creativity over and over again. Academic genius without creativity and imagination is nothing. It’s a machine. It’s a robot. Robots have that kind of smarts. They know lots of things in one dimension. They can apply those things in that one dimension faster than any human. Creativity and imagination unlock the potential of knowledge, because if you can’t apply knowledge it’s not worth having.</a:t>
            </a:r>
          </a:p>
          <a:p>
            <a:r>
              <a:rPr lang="en-US" dirty="0">
                <a:effectLst/>
              </a:rPr>
              <a:t>It was at 16, while Einstein was imagining what it would be like to ride next to a beam of light that the first thoughts of what was to become the Theory of Relativity was born. He was imagining long before he had the brainpower to solve the question he was asking.</a:t>
            </a:r>
          </a:p>
          <a:p>
            <a:r>
              <a:rPr lang="en-US" dirty="0">
                <a:effectLst/>
              </a:rPr>
              <a:t>I can’t say if this slide in creativity is happening here in South Africa or not? I can say, that if it is we need to do more than just pay attention. We need to stop the slide, turn it around and send it on it’s way into space where our children, all of them, have imagination power to think about things like riding next to light beams, and then we can be assured that all this academic information we’re feeding them will be put to great use, and maybe even change the world.</a:t>
            </a: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58400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ffectLst/>
              </a:rPr>
              <a:t>From 1990 to 2008 there has been a steady decline in creativity in the US, according to research conducted by </a:t>
            </a:r>
            <a:r>
              <a:rPr lang="en-US" dirty="0">
                <a:effectLst/>
                <a:hlinkClick r:id="rId3"/>
              </a:rPr>
              <a:t>Kyung </a:t>
            </a:r>
            <a:r>
              <a:rPr lang="en-US" dirty="0" err="1">
                <a:effectLst/>
                <a:hlinkClick r:id="rId3"/>
              </a:rPr>
              <a:t>Hee</a:t>
            </a:r>
            <a:r>
              <a:rPr lang="en-US" dirty="0">
                <a:effectLst/>
                <a:hlinkClick r:id="rId3"/>
              </a:rPr>
              <a:t> Kim</a:t>
            </a:r>
            <a:r>
              <a:rPr lang="en-US" dirty="0">
                <a:effectLst/>
              </a:rPr>
              <a:t> at the College of William &amp; Mary. While I couldn’t find any similar South African data, a </a:t>
            </a:r>
            <a:r>
              <a:rPr lang="en-US" dirty="0">
                <a:effectLst/>
                <a:hlinkClick r:id="rId4"/>
              </a:rPr>
              <a:t>Newsweek article</a:t>
            </a:r>
            <a:r>
              <a:rPr lang="en-US" dirty="0">
                <a:effectLst/>
              </a:rPr>
              <a:t> from 2010 suggests that it may be an America only phenomena:</a:t>
            </a:r>
          </a:p>
          <a:p>
            <a:r>
              <a:rPr lang="en-US" i="1" dirty="0">
                <a:effectLst/>
              </a:rPr>
              <a:t>Around the world, though, other countries are making creativity development a national priority</a:t>
            </a:r>
            <a:endParaRPr lang="en-US" dirty="0">
              <a:effectLst/>
            </a:endParaRPr>
          </a:p>
          <a:p>
            <a:r>
              <a:rPr lang="en-US" dirty="0">
                <a:effectLst/>
              </a:rPr>
              <a:t>I’m not sure I buy that view? As Kim points out in a paper in the </a:t>
            </a:r>
            <a:r>
              <a:rPr lang="en-US" dirty="0">
                <a:effectLst/>
                <a:hlinkClick r:id="rId5"/>
              </a:rPr>
              <a:t>Creativity Research Journal</a:t>
            </a:r>
            <a:r>
              <a:rPr lang="en-US" dirty="0">
                <a:effectLst/>
              </a:rPr>
              <a:t> in 2011,</a:t>
            </a:r>
          </a:p>
          <a:p>
            <a:r>
              <a:rPr lang="en-US" i="1" dirty="0">
                <a:effectLst/>
              </a:rPr>
              <a:t>Countries such as China, Japan, Korea, and Taiwan have modeled their educational systems after the American education system because of America’s previous success in encouraging creativity in children</a:t>
            </a:r>
            <a:endParaRPr lang="en-US" dirty="0">
              <a:effectLst/>
            </a:endParaRPr>
          </a:p>
          <a:p>
            <a:r>
              <a:rPr lang="en-US" dirty="0">
                <a:effectLst/>
              </a:rPr>
              <a:t>It seems to me that one could quite easily conclude that creativity growth prospects, around the world, aren’t looking very healthy at all. And for those of you who prefer pictures…</a:t>
            </a:r>
          </a:p>
          <a:p>
            <a:pPr eaLnBrk="1" hangingPunct="1"/>
            <a:endParaRPr lang="en-US" altLang="da-DK" dirty="0">
              <a:latin typeface="Arial" panose="020B0604020202020204" pitchFamily="34" charset="0"/>
              <a:ea typeface="ＭＳ Ｐゴシック" panose="020B0600070205080204" pitchFamily="34" charset="-128"/>
            </a:endParaRPr>
          </a:p>
          <a:p>
            <a:r>
              <a:rPr lang="en-US" dirty="0">
                <a:effectLst/>
              </a:rPr>
              <a:t>It’s wasn’t the pictures that scared me as much as the conclusions that Kim draws from her research (included analyzing almost 300,000 Torrance scores of children and adults)…</a:t>
            </a:r>
          </a:p>
          <a:p>
            <a:r>
              <a:rPr lang="en-US" i="1" dirty="0">
                <a:effectLst/>
              </a:rPr>
              <a:t>Thus, it can be concluded younger children’s ability to produce statistically infrequent, unique, and unusual ideas has significantly decreased after 1990. </a:t>
            </a:r>
            <a:endParaRPr lang="en-US" dirty="0">
              <a:effectLst/>
            </a:endParaRPr>
          </a:p>
          <a:p>
            <a:r>
              <a:rPr lang="en-US" dirty="0">
                <a:effectLst/>
              </a:rPr>
              <a:t>and….</a:t>
            </a:r>
          </a:p>
          <a:p>
            <a:r>
              <a:rPr lang="en-US" i="1" dirty="0">
                <a:effectLst/>
              </a:rPr>
              <a:t>The significant decrease of Strengths scores since 1990 indicates that over the last 20 years, children have become less emotionally expressive, less energetic, less talkative and verbally expressive, less humorous, less imaginative, less unconventional, less lively and passionate, less perceptive, less apt to connect seemingly irrelevant things, less synthesizing, and less likely to see things from a different angle. It could be speculated children are learning to interact in more impersonal ways, as they are more dependent on current technologies to communicate, perhaps because these technologies lack person to person, verbal and other interpersonal communicative signals. Technologies can enhance creativity and are useful tools for the creative process; however, some aspects of technologies may hinder the development of a child’s creative personality. The decrease in Elaboration scores which persists since 1984 indicates that over the last 30 years, 1) people of all ages, kindergartners through adults, have been steadily losing their ability to elaborate upon ideas and detailed and reflective thinking; 2) people are less motivated to be creative; and 3) creativity is less encouraged by home, school, and society overall.</a:t>
            </a:r>
            <a:endParaRPr lang="en-US" dirty="0">
              <a:effectLst/>
            </a:endParaRPr>
          </a:p>
          <a:p>
            <a:r>
              <a:rPr lang="en-US" dirty="0">
                <a:effectLst/>
              </a:rPr>
              <a:t>and….</a:t>
            </a:r>
          </a:p>
          <a:p>
            <a:r>
              <a:rPr lang="en-US" i="1" dirty="0">
                <a:effectLst/>
              </a:rPr>
              <a:t>The results indicate younger children are becoming less capable of the critical thinking processes of synthesis and organization and less capable of capturing the essence of problems.</a:t>
            </a:r>
            <a:endParaRPr lang="en-US" dirty="0">
              <a:effectLst/>
            </a:endParaRPr>
          </a:p>
          <a:p>
            <a:r>
              <a:rPr lang="en-US" dirty="0">
                <a:effectLst/>
              </a:rPr>
              <a:t>and….</a:t>
            </a:r>
          </a:p>
          <a:p>
            <a:r>
              <a:rPr lang="en-US" i="1" dirty="0">
                <a:effectLst/>
              </a:rPr>
              <a:t>The results indicate younger children are tending to grow up more narrow-minded, less intellectually curious, and less open to new experiences.</a:t>
            </a:r>
            <a:endParaRPr lang="en-US" dirty="0">
              <a:effectLst/>
            </a:endParaRPr>
          </a:p>
          <a:p>
            <a:r>
              <a:rPr lang="en-US" dirty="0">
                <a:effectLst/>
              </a:rPr>
              <a:t>I don’t know about you, but it’s at this point I’m hoping like hell that this is just an American problem. My gut, sadly, tells me otherwise. While I don’t have any data, my own anecdotal observations quite easily match some of these conclusions in the world I inhabit. I’d be more than happy to be proved incorrect.</a:t>
            </a:r>
          </a:p>
          <a:p>
            <a:r>
              <a:rPr lang="en-US" b="1" dirty="0">
                <a:effectLst/>
              </a:rPr>
              <a:t>Does It Matter?</a:t>
            </a:r>
          </a:p>
          <a:p>
            <a:r>
              <a:rPr lang="en-US" dirty="0">
                <a:effectLst/>
              </a:rPr>
              <a:t>Of course it matters. At a macroeconomic level it </a:t>
            </a:r>
            <a:r>
              <a:rPr lang="en-US" dirty="0" err="1">
                <a:effectLst/>
              </a:rPr>
              <a:t>counts.The</a:t>
            </a:r>
            <a:r>
              <a:rPr lang="en-US" dirty="0">
                <a:effectLst/>
              </a:rPr>
              <a:t> health of an economy relies heavily on the creativity and innovation of scientists, engineers, business people, farmers, miners, and any person who contributes towards it, to employ more people, build more things that other countries want to buy, produce more food from the same piece of land, improve our national health, secure our borders, </a:t>
            </a:r>
            <a:r>
              <a:rPr lang="en-US" dirty="0" err="1">
                <a:effectLst/>
              </a:rPr>
              <a:t>etc</a:t>
            </a:r>
            <a:r>
              <a:rPr lang="en-US" dirty="0">
                <a:effectLst/>
              </a:rPr>
              <a:t>, etc. And we have to do it better than before. We can’t just do what we did last year, and the year before. We’ve got to find new and improved ways to do everything, all the time. Cheaper, better, faster and more of it.</a:t>
            </a:r>
          </a:p>
          <a:p>
            <a:r>
              <a:rPr lang="en-US" dirty="0">
                <a:effectLst/>
              </a:rPr>
              <a:t>On a microeconomic level you can take that thinking and run it through almost every single part of an economy. Provinces want all that, cities want it too, and so do businesses, and sports teams, and farmers and miners, and families and you. Even Mother Nature is hoping we’ll find better ways to treat our planet and everything that lives on it.</a:t>
            </a:r>
          </a:p>
          <a:p>
            <a:r>
              <a:rPr lang="en-US" dirty="0">
                <a:effectLst/>
              </a:rPr>
              <a:t>At a personal level it matters. Creativity breathes life into an otherwise mundane and boring existence. I don’t know if you’ve ever considered a life in which you had no access to creativity inside of yourself? A life without the skill set of creativity leaves you doing what when you get home from a day in the office where you followed instructions all day? It leaves you doing what on the weekend when you wake up on Saturday morning yearning to do something different? Well actually there’ll be no yearning. Creativity is that yearning to do something different, something unusual, something adventurous.</a:t>
            </a:r>
          </a:p>
          <a:p>
            <a:r>
              <a:rPr lang="en-US" b="1" dirty="0">
                <a:effectLst/>
              </a:rPr>
              <a:t>Here Come The Machines</a:t>
            </a:r>
          </a:p>
          <a:p>
            <a:r>
              <a:rPr lang="en-US" dirty="0">
                <a:effectLst/>
              </a:rPr>
              <a:t>I’ve always held onto the view that the one thing machines / robots will never do better than humans is ‘creativity’. When it comes to repetitive functional tasks they’re already replacing us and showing they do those jobs far better. But creativity, I don’t think so. That’s our domain. It’s what makes us human. The ability to not only desire to find another way, but to also take disconnected bits and pieces, and thoughts and ideas and put them together in a way that changes the world. I often say to my peer group of parents, don’t let your children study anything a machine might be able to replace, because a machine will replace it. Encourage your children to pick something, anything, that has an element of creativity at it’s </a:t>
            </a:r>
            <a:r>
              <a:rPr lang="en-US" dirty="0" err="1">
                <a:effectLst/>
              </a:rPr>
              <a:t>centre</a:t>
            </a:r>
            <a:r>
              <a:rPr lang="en-US" dirty="0">
                <a:effectLst/>
              </a:rPr>
              <a:t> and they’ll never have to complete with a machine or a robot. Not ever.</a:t>
            </a:r>
          </a:p>
          <a:p>
            <a:r>
              <a:rPr lang="en-US" dirty="0">
                <a:effectLst/>
              </a:rPr>
              <a:t>But if we’re going to let our creativity levels slide into the toilet, it’s not going to be a case of machines catching up to our creativity level, we’re just </a:t>
            </a:r>
            <a:r>
              <a:rPr lang="en-US" dirty="0" err="1">
                <a:effectLst/>
              </a:rPr>
              <a:t>gonna</a:t>
            </a:r>
            <a:r>
              <a:rPr lang="en-US" dirty="0">
                <a:effectLst/>
              </a:rPr>
              <a:t> hand it over to them on a plate, as we slide on by, towards a world of grey (no shades, just grey).</a:t>
            </a:r>
          </a:p>
          <a:p>
            <a:r>
              <a:rPr lang="en-US" b="1" dirty="0">
                <a:effectLst/>
              </a:rPr>
              <a:t>The Magic That Is Creativity</a:t>
            </a:r>
          </a:p>
          <a:p>
            <a:r>
              <a:rPr lang="en-US" dirty="0">
                <a:effectLst/>
              </a:rPr>
              <a:t>We’ve become so fixated on getting smarter in our heads, that we’ve missed the magic that is creativity. Do any Google search on ‘Einstein quotes’ (I’ll make it </a:t>
            </a:r>
            <a:r>
              <a:rPr lang="en-US" dirty="0">
                <a:effectLst/>
                <a:hlinkClick r:id="rId6"/>
              </a:rPr>
              <a:t>easy for you</a:t>
            </a:r>
            <a:r>
              <a:rPr lang="en-US" dirty="0">
                <a:effectLst/>
              </a:rPr>
              <a:t>) and you’ll see him speaking of imagination and creativity over and over again. Academic genius without creativity and imagination is nothing. It’s a machine. It’s a robot. Robots have that kind of smarts. They know lots of things in one dimension. They can apply those things in that one dimension faster than any human. Creativity and imagination unlock the potential of knowledge, because if you can’t apply knowledge it’s not worth having.</a:t>
            </a:r>
          </a:p>
          <a:p>
            <a:r>
              <a:rPr lang="en-US" dirty="0">
                <a:effectLst/>
              </a:rPr>
              <a:t>It was at 16, while Einstein was imagining what it would be like to ride next to a beam of light that the first thoughts of what was to become the Theory of Relativity was born. He was imagining long before he had the brainpower to solve the question he was asking.</a:t>
            </a:r>
          </a:p>
          <a:p>
            <a:r>
              <a:rPr lang="en-US" dirty="0">
                <a:effectLst/>
              </a:rPr>
              <a:t>I can’t say if this slide in creativity is happening here in South Africa or not? I can say, that if it is we need to do more than just pay attention. We need to stop the slide, turn it around and send it on it’s way into space where our children, all of them, have imagination power to think about things like riding next to light beams, and then we can be assured that all this academic information we’re feeding them will be put to great use, and maybe even change the world.</a:t>
            </a: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663061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ffectLst/>
              </a:rPr>
              <a:t>From 1990 to 2008 there has been a steady decline in creativity in the US, according to research conducted by </a:t>
            </a:r>
            <a:r>
              <a:rPr lang="en-US" dirty="0">
                <a:effectLst/>
                <a:hlinkClick r:id="rId3"/>
              </a:rPr>
              <a:t>Kyung </a:t>
            </a:r>
            <a:r>
              <a:rPr lang="en-US" dirty="0" err="1">
                <a:effectLst/>
                <a:hlinkClick r:id="rId3"/>
              </a:rPr>
              <a:t>Hee</a:t>
            </a:r>
            <a:r>
              <a:rPr lang="en-US" dirty="0">
                <a:effectLst/>
                <a:hlinkClick r:id="rId3"/>
              </a:rPr>
              <a:t> Kim</a:t>
            </a:r>
            <a:r>
              <a:rPr lang="en-US" dirty="0">
                <a:effectLst/>
              </a:rPr>
              <a:t> at the College of William &amp; Mary. While I couldn’t find any similar South African data, a </a:t>
            </a:r>
            <a:r>
              <a:rPr lang="en-US" dirty="0">
                <a:effectLst/>
                <a:hlinkClick r:id="rId4"/>
              </a:rPr>
              <a:t>Newsweek article</a:t>
            </a:r>
            <a:r>
              <a:rPr lang="en-US" dirty="0">
                <a:effectLst/>
              </a:rPr>
              <a:t> from 2010 suggests that it may be an America only phenomena:</a:t>
            </a:r>
          </a:p>
          <a:p>
            <a:r>
              <a:rPr lang="en-US" i="1" dirty="0">
                <a:effectLst/>
              </a:rPr>
              <a:t>Around the world, though, other countries are making creativity development a national priority</a:t>
            </a:r>
            <a:endParaRPr lang="en-US" dirty="0">
              <a:effectLst/>
            </a:endParaRPr>
          </a:p>
          <a:p>
            <a:r>
              <a:rPr lang="en-US" dirty="0">
                <a:effectLst/>
              </a:rPr>
              <a:t>I’m not sure I buy that view? As Kim points out in a paper in the </a:t>
            </a:r>
            <a:r>
              <a:rPr lang="en-US" dirty="0">
                <a:effectLst/>
                <a:hlinkClick r:id="rId5"/>
              </a:rPr>
              <a:t>Creativity Research Journal</a:t>
            </a:r>
            <a:r>
              <a:rPr lang="en-US" dirty="0">
                <a:effectLst/>
              </a:rPr>
              <a:t> in 2011,</a:t>
            </a:r>
          </a:p>
          <a:p>
            <a:r>
              <a:rPr lang="en-US" i="1" dirty="0">
                <a:effectLst/>
              </a:rPr>
              <a:t>Countries such as China, Japan, Korea, and Taiwan have modeled their educational systems after the American education system because of America’s previous success in encouraging creativity in children</a:t>
            </a:r>
            <a:endParaRPr lang="en-US" dirty="0">
              <a:effectLst/>
            </a:endParaRPr>
          </a:p>
          <a:p>
            <a:r>
              <a:rPr lang="en-US" dirty="0">
                <a:effectLst/>
              </a:rPr>
              <a:t>It seems to me that one could quite easily conclude that creativity growth prospects, around the world, aren’t looking very healthy at all. And for those of you who prefer pictures…</a:t>
            </a:r>
          </a:p>
          <a:p>
            <a:pPr eaLnBrk="1" hangingPunct="1"/>
            <a:endParaRPr lang="en-US" altLang="da-DK" dirty="0">
              <a:latin typeface="Arial" panose="020B0604020202020204" pitchFamily="34" charset="0"/>
              <a:ea typeface="ＭＳ Ｐゴシック" panose="020B0600070205080204" pitchFamily="34" charset="-128"/>
            </a:endParaRPr>
          </a:p>
          <a:p>
            <a:r>
              <a:rPr lang="en-US" dirty="0">
                <a:effectLst/>
              </a:rPr>
              <a:t>It’s wasn’t the pictures that scared me as much as the conclusions that Kim draws from her research (included analyzing almost 300,000 Torrance scores of children and adults)…</a:t>
            </a:r>
          </a:p>
          <a:p>
            <a:r>
              <a:rPr lang="en-US" i="1" dirty="0">
                <a:effectLst/>
              </a:rPr>
              <a:t>Thus, it can be concluded younger children’s ability to produce statistically infrequent, unique, and unusual ideas has significantly decreased after 1990. </a:t>
            </a:r>
            <a:endParaRPr lang="en-US" dirty="0">
              <a:effectLst/>
            </a:endParaRPr>
          </a:p>
          <a:p>
            <a:r>
              <a:rPr lang="en-US" dirty="0">
                <a:effectLst/>
              </a:rPr>
              <a:t>and….</a:t>
            </a:r>
          </a:p>
          <a:p>
            <a:r>
              <a:rPr lang="en-US" i="1" dirty="0">
                <a:effectLst/>
              </a:rPr>
              <a:t>The significant decrease of Strengths scores since 1990 indicates that over the last 20 years, children have become less emotionally expressive, less energetic, less talkative and verbally expressive, less humorous, less imaginative, less unconventional, less lively and passionate, less perceptive, less apt to connect seemingly irrelevant things, less synthesizing, and less likely to see things from a different angle. It could be speculated children are learning to interact in more impersonal ways, as they are more dependent on current technologies to communicate, perhaps because these technologies lack person to person, verbal and other interpersonal communicative signals. Technologies can enhance creativity and are useful tools for the creative process; however, some aspects of technologies may hinder the development of a child’s creative personality. The decrease in Elaboration scores which persists since 1984 indicates that over the last 30 years, 1) people of all ages, kindergartners through adults, have been steadily losing their ability to elaborate upon ideas and detailed and reflective thinking; 2) people are less motivated to be creative; and 3) creativity is less encouraged by home, school, and society overall.</a:t>
            </a:r>
            <a:endParaRPr lang="en-US" dirty="0">
              <a:effectLst/>
            </a:endParaRPr>
          </a:p>
          <a:p>
            <a:r>
              <a:rPr lang="en-US" dirty="0">
                <a:effectLst/>
              </a:rPr>
              <a:t>and….</a:t>
            </a:r>
          </a:p>
          <a:p>
            <a:r>
              <a:rPr lang="en-US" i="1" dirty="0">
                <a:effectLst/>
              </a:rPr>
              <a:t>The results indicate younger children are becoming less capable of the critical thinking processes of synthesis and organization and less capable of capturing the essence of problems.</a:t>
            </a:r>
            <a:endParaRPr lang="en-US" dirty="0">
              <a:effectLst/>
            </a:endParaRPr>
          </a:p>
          <a:p>
            <a:r>
              <a:rPr lang="en-US" dirty="0">
                <a:effectLst/>
              </a:rPr>
              <a:t>and….</a:t>
            </a:r>
          </a:p>
          <a:p>
            <a:r>
              <a:rPr lang="en-US" i="1" dirty="0">
                <a:effectLst/>
              </a:rPr>
              <a:t>The results indicate younger children are tending to grow up more narrow-minded, less intellectually curious, and less open to new experiences.</a:t>
            </a:r>
            <a:endParaRPr lang="en-US" dirty="0">
              <a:effectLst/>
            </a:endParaRPr>
          </a:p>
          <a:p>
            <a:r>
              <a:rPr lang="en-US" dirty="0">
                <a:effectLst/>
              </a:rPr>
              <a:t>I don’t know about you, but it’s at this point I’m hoping like hell that this is just an American problem. My gut, sadly, tells me otherwise. While I don’t have any data, my own anecdotal observations quite easily match some of these conclusions in the world I inhabit. I’d be more than happy to be proved incorrect.</a:t>
            </a:r>
          </a:p>
          <a:p>
            <a:r>
              <a:rPr lang="en-US" b="1" dirty="0">
                <a:effectLst/>
              </a:rPr>
              <a:t>Does It Matter?</a:t>
            </a:r>
          </a:p>
          <a:p>
            <a:r>
              <a:rPr lang="en-US" dirty="0">
                <a:effectLst/>
              </a:rPr>
              <a:t>Of course it matters. At a macroeconomic level it </a:t>
            </a:r>
            <a:r>
              <a:rPr lang="en-US" dirty="0" err="1">
                <a:effectLst/>
              </a:rPr>
              <a:t>counts.The</a:t>
            </a:r>
            <a:r>
              <a:rPr lang="en-US" dirty="0">
                <a:effectLst/>
              </a:rPr>
              <a:t> health of an economy relies heavily on the creativity and innovation of scientists, engineers, business people, farmers, miners, and any person who contributes towards it, to employ more people, build more things that other countries want to buy, produce more food from the same piece of land, improve our national health, secure our borders, </a:t>
            </a:r>
            <a:r>
              <a:rPr lang="en-US" dirty="0" err="1">
                <a:effectLst/>
              </a:rPr>
              <a:t>etc</a:t>
            </a:r>
            <a:r>
              <a:rPr lang="en-US" dirty="0">
                <a:effectLst/>
              </a:rPr>
              <a:t>, etc. And we have to do it better than before. We can’t just do what we did last year, and the year before. We’ve got to find new and improved ways to do everything, all the time. Cheaper, better, faster and more of it.</a:t>
            </a:r>
          </a:p>
          <a:p>
            <a:r>
              <a:rPr lang="en-US" dirty="0">
                <a:effectLst/>
              </a:rPr>
              <a:t>On a microeconomic level you can take that thinking and run it through almost every single part of an economy. Provinces want all that, cities want it too, and so do businesses, and sports teams, and farmers and miners, and families and you. Even Mother Nature is hoping we’ll find better ways to treat our planet and everything that lives on it.</a:t>
            </a:r>
          </a:p>
          <a:p>
            <a:r>
              <a:rPr lang="en-US" dirty="0">
                <a:effectLst/>
              </a:rPr>
              <a:t>At a personal level it matters. Creativity breathes life into an otherwise mundane and boring existence. I don’t know if you’ve ever considered a life in which you had no access to creativity inside of yourself? A life without the skill set of creativity leaves you doing what when you get home from a day in the office where you followed instructions all day? It leaves you doing what on the weekend when you wake up on Saturday morning yearning to do something different? Well actually there’ll be no yearning. Creativity is that yearning to do something different, something unusual, something adventurous.</a:t>
            </a:r>
          </a:p>
          <a:p>
            <a:r>
              <a:rPr lang="en-US" b="1" dirty="0">
                <a:effectLst/>
              </a:rPr>
              <a:t>Here Come The Machines</a:t>
            </a:r>
          </a:p>
          <a:p>
            <a:r>
              <a:rPr lang="en-US" dirty="0">
                <a:effectLst/>
              </a:rPr>
              <a:t>I’ve always held onto the view that the one thing machines / robots will never do better than humans is ‘creativity’. When it comes to repetitive functional tasks they’re already replacing us and showing they do those jobs far better. But creativity, I don’t think so. That’s our domain. It’s what makes us human. The ability to not only desire to find another way, but to also take disconnected bits and pieces, and thoughts and ideas and put them together in a way that changes the world. I often say to my peer group of parents, don’t let your children study anything a machine might be able to replace, because a machine will replace it. Encourage your children to pick something, anything, that has an element of creativity at it’s </a:t>
            </a:r>
            <a:r>
              <a:rPr lang="en-US" dirty="0" err="1">
                <a:effectLst/>
              </a:rPr>
              <a:t>centre</a:t>
            </a:r>
            <a:r>
              <a:rPr lang="en-US" dirty="0">
                <a:effectLst/>
              </a:rPr>
              <a:t> and they’ll never have to complete with a machine or a robot. Not ever.</a:t>
            </a:r>
          </a:p>
          <a:p>
            <a:r>
              <a:rPr lang="en-US" dirty="0">
                <a:effectLst/>
              </a:rPr>
              <a:t>But if we’re going to let our creativity levels slide into the toilet, it’s not going to be a case of machines catching up to our creativity level, we’re just </a:t>
            </a:r>
            <a:r>
              <a:rPr lang="en-US" dirty="0" err="1">
                <a:effectLst/>
              </a:rPr>
              <a:t>gonna</a:t>
            </a:r>
            <a:r>
              <a:rPr lang="en-US" dirty="0">
                <a:effectLst/>
              </a:rPr>
              <a:t> hand it over to them on a plate, as we slide on by, towards a world of grey (no shades, just grey).</a:t>
            </a:r>
          </a:p>
          <a:p>
            <a:r>
              <a:rPr lang="en-US" b="1" dirty="0">
                <a:effectLst/>
              </a:rPr>
              <a:t>The Magic That Is Creativity</a:t>
            </a:r>
          </a:p>
          <a:p>
            <a:r>
              <a:rPr lang="en-US" dirty="0">
                <a:effectLst/>
              </a:rPr>
              <a:t>We’ve become so fixated on getting smarter in our heads, that we’ve missed the magic that is creativity. Do any Google search on ‘Einstein quotes’ (I’ll make it </a:t>
            </a:r>
            <a:r>
              <a:rPr lang="en-US" dirty="0">
                <a:effectLst/>
                <a:hlinkClick r:id="rId6"/>
              </a:rPr>
              <a:t>easy for you</a:t>
            </a:r>
            <a:r>
              <a:rPr lang="en-US" dirty="0">
                <a:effectLst/>
              </a:rPr>
              <a:t>) and you’ll see him speaking of imagination and creativity over and over again. Academic genius without creativity and imagination is nothing. It’s a machine. It’s a robot. Robots have that kind of smarts. They know lots of things in one dimension. They can apply those things in that one dimension faster than any human. Creativity and imagination unlock the potential of knowledge, because if you can’t apply knowledge it’s not worth having.</a:t>
            </a:r>
          </a:p>
          <a:p>
            <a:r>
              <a:rPr lang="en-US" dirty="0">
                <a:effectLst/>
              </a:rPr>
              <a:t>It was at 16, while Einstein was imagining what it would be like to ride next to a beam of light that the first thoughts of what was to become the Theory of Relativity was born. He was imagining long before he had the brainpower to solve the question he was asking.</a:t>
            </a:r>
          </a:p>
          <a:p>
            <a:r>
              <a:rPr lang="en-US" dirty="0">
                <a:effectLst/>
              </a:rPr>
              <a:t>I can’t say if this slide in creativity is happening here in South Africa or not? I can say, that if it is we need to do more than just pay attention. We need to stop the slide, turn it around and send it on it’s way into space where our children, all of them, have imagination power to think about things like riding next to light beams, and then we can be assured that all this academic information we’re feeding them will be put to great use, and maybe even change the world.</a:t>
            </a: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40512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effectLst/>
              </a:rPr>
              <a:t>From 1990 to 2008 there has been a steady decline in creativity in the US, according to research conducted by </a:t>
            </a:r>
            <a:r>
              <a:rPr lang="en-US" dirty="0">
                <a:effectLst/>
                <a:hlinkClick r:id="rId3"/>
              </a:rPr>
              <a:t>Kyung </a:t>
            </a:r>
            <a:r>
              <a:rPr lang="en-US" dirty="0" err="1">
                <a:effectLst/>
                <a:hlinkClick r:id="rId3"/>
              </a:rPr>
              <a:t>Hee</a:t>
            </a:r>
            <a:r>
              <a:rPr lang="en-US" dirty="0">
                <a:effectLst/>
                <a:hlinkClick r:id="rId3"/>
              </a:rPr>
              <a:t> Kim</a:t>
            </a:r>
            <a:r>
              <a:rPr lang="en-US" dirty="0">
                <a:effectLst/>
              </a:rPr>
              <a:t> at the College of William &amp; Mary. While I couldn’t find any similar South African data, a </a:t>
            </a:r>
            <a:r>
              <a:rPr lang="en-US" dirty="0">
                <a:effectLst/>
                <a:hlinkClick r:id="rId4"/>
              </a:rPr>
              <a:t>Newsweek article</a:t>
            </a:r>
            <a:r>
              <a:rPr lang="en-US" dirty="0">
                <a:effectLst/>
              </a:rPr>
              <a:t> from 2010 suggests that it may be an America only phenomena:</a:t>
            </a:r>
          </a:p>
          <a:p>
            <a:r>
              <a:rPr lang="en-US" i="1" dirty="0">
                <a:effectLst/>
              </a:rPr>
              <a:t>Around the world, though, other countries are making creativity development a national priority</a:t>
            </a:r>
            <a:endParaRPr lang="en-US" dirty="0">
              <a:effectLst/>
            </a:endParaRPr>
          </a:p>
          <a:p>
            <a:r>
              <a:rPr lang="en-US" dirty="0">
                <a:effectLst/>
              </a:rPr>
              <a:t>I’m not sure I buy that view? As Kim points out in a paper in the </a:t>
            </a:r>
            <a:r>
              <a:rPr lang="en-US" dirty="0">
                <a:effectLst/>
                <a:hlinkClick r:id="rId5"/>
              </a:rPr>
              <a:t>Creativity Research Journal</a:t>
            </a:r>
            <a:r>
              <a:rPr lang="en-US" dirty="0">
                <a:effectLst/>
              </a:rPr>
              <a:t> in 2011,</a:t>
            </a:r>
          </a:p>
          <a:p>
            <a:r>
              <a:rPr lang="en-US" i="1" dirty="0">
                <a:effectLst/>
              </a:rPr>
              <a:t>Countries such as China, Japan, Korea, and Taiwan have modeled their educational systems after the American education system because of America’s previous success in encouraging creativity in children</a:t>
            </a:r>
            <a:endParaRPr lang="en-US" dirty="0">
              <a:effectLst/>
            </a:endParaRPr>
          </a:p>
          <a:p>
            <a:r>
              <a:rPr lang="en-US" dirty="0">
                <a:effectLst/>
              </a:rPr>
              <a:t>It seems to me that one could quite easily conclude that creativity growth prospects, around the world, aren’t looking very healthy at all. And for those of you who prefer pictures…</a:t>
            </a:r>
          </a:p>
          <a:p>
            <a:pPr eaLnBrk="1" hangingPunct="1"/>
            <a:endParaRPr lang="en-US" altLang="da-DK" dirty="0">
              <a:latin typeface="Arial" panose="020B0604020202020204" pitchFamily="34" charset="0"/>
              <a:ea typeface="ＭＳ Ｐゴシック" panose="020B0600070205080204" pitchFamily="34" charset="-128"/>
            </a:endParaRPr>
          </a:p>
          <a:p>
            <a:r>
              <a:rPr lang="en-US" dirty="0">
                <a:effectLst/>
              </a:rPr>
              <a:t>It’s wasn’t the pictures that scared me as much as the conclusions that Kim draws from her research (included analyzing almost 300,000 Torrance scores of children and adults)…</a:t>
            </a:r>
          </a:p>
          <a:p>
            <a:r>
              <a:rPr lang="en-US" i="1" dirty="0">
                <a:effectLst/>
              </a:rPr>
              <a:t>Thus, it can be concluded younger children’s ability to produce statistically infrequent, unique, and unusual ideas has significantly decreased after 1990. </a:t>
            </a:r>
            <a:endParaRPr lang="en-US" dirty="0">
              <a:effectLst/>
            </a:endParaRPr>
          </a:p>
          <a:p>
            <a:r>
              <a:rPr lang="en-US" dirty="0">
                <a:effectLst/>
              </a:rPr>
              <a:t>and….</a:t>
            </a:r>
          </a:p>
          <a:p>
            <a:r>
              <a:rPr lang="en-US" i="1" dirty="0">
                <a:effectLst/>
              </a:rPr>
              <a:t>The significant decrease of Strengths scores since 1990 indicates that over the last 20 years, children have become less emotionally expressive, less energetic, less talkative and verbally expressive, less humorous, less imaginative, less unconventional, less lively and passionate, less perceptive, less apt to connect seemingly irrelevant things, less synthesizing, and less likely to see things from a different angle. It could be speculated children are learning to interact in more impersonal ways, as they are more dependent on current technologies to communicate, perhaps because these technologies lack person to person, verbal and other interpersonal communicative signals. Technologies can enhance creativity and are useful tools for the creative process; however, some aspects of technologies may hinder the development of a child’s creative personality. The decrease in Elaboration scores which persists since 1984 indicates that over the last 30 years, 1) people of all ages, kindergartners through adults, have been steadily losing their ability to elaborate upon ideas and detailed and reflective thinking; 2) people are less motivated to be creative; and 3) creativity is less encouraged by home, school, and society overall.</a:t>
            </a:r>
            <a:endParaRPr lang="en-US" dirty="0">
              <a:effectLst/>
            </a:endParaRPr>
          </a:p>
          <a:p>
            <a:r>
              <a:rPr lang="en-US" dirty="0">
                <a:effectLst/>
              </a:rPr>
              <a:t>and….</a:t>
            </a:r>
          </a:p>
          <a:p>
            <a:r>
              <a:rPr lang="en-US" i="1" dirty="0">
                <a:effectLst/>
              </a:rPr>
              <a:t>The results indicate younger children are becoming less capable of the critical thinking processes of synthesis and organization and less capable of capturing the essence of problems.</a:t>
            </a:r>
            <a:endParaRPr lang="en-US" dirty="0">
              <a:effectLst/>
            </a:endParaRPr>
          </a:p>
          <a:p>
            <a:r>
              <a:rPr lang="en-US" dirty="0">
                <a:effectLst/>
              </a:rPr>
              <a:t>and….</a:t>
            </a:r>
          </a:p>
          <a:p>
            <a:r>
              <a:rPr lang="en-US" i="1" dirty="0">
                <a:effectLst/>
              </a:rPr>
              <a:t>The results indicate younger children are tending to grow up more narrow-minded, less intellectually curious, and less open to new experiences.</a:t>
            </a:r>
            <a:endParaRPr lang="en-US" dirty="0">
              <a:effectLst/>
            </a:endParaRPr>
          </a:p>
          <a:p>
            <a:r>
              <a:rPr lang="en-US" dirty="0">
                <a:effectLst/>
              </a:rPr>
              <a:t>I don’t know about you, but it’s at this point I’m hoping like hell that this is just an American problem. My gut, sadly, tells me otherwise. While I don’t have any data, my own anecdotal observations quite easily match some of these conclusions in the world I inhabit. I’d be more than happy to be proved incorrect.</a:t>
            </a:r>
          </a:p>
          <a:p>
            <a:r>
              <a:rPr lang="en-US" b="1" dirty="0">
                <a:effectLst/>
              </a:rPr>
              <a:t>Does It Matter?</a:t>
            </a:r>
          </a:p>
          <a:p>
            <a:r>
              <a:rPr lang="en-US" dirty="0">
                <a:effectLst/>
              </a:rPr>
              <a:t>Of course it matters. At a macroeconomic level it </a:t>
            </a:r>
            <a:r>
              <a:rPr lang="en-US" dirty="0" err="1">
                <a:effectLst/>
              </a:rPr>
              <a:t>counts.The</a:t>
            </a:r>
            <a:r>
              <a:rPr lang="en-US" dirty="0">
                <a:effectLst/>
              </a:rPr>
              <a:t> health of an economy relies heavily on the creativity and innovation of scientists, engineers, business people, farmers, miners, and any person who contributes towards it, to employ more people, build more things that other countries want to buy, produce more food from the same piece of land, improve our national health, secure our borders, </a:t>
            </a:r>
            <a:r>
              <a:rPr lang="en-US" dirty="0" err="1">
                <a:effectLst/>
              </a:rPr>
              <a:t>etc</a:t>
            </a:r>
            <a:r>
              <a:rPr lang="en-US" dirty="0">
                <a:effectLst/>
              </a:rPr>
              <a:t>, etc. And we have to do it better than before. We can’t just do what we did last year, and the year before. We’ve got to find new and improved ways to do everything, all the time. Cheaper, better, faster and more of it.</a:t>
            </a:r>
          </a:p>
          <a:p>
            <a:r>
              <a:rPr lang="en-US" dirty="0">
                <a:effectLst/>
              </a:rPr>
              <a:t>On a microeconomic level you can take that thinking and run it through almost every single part of an economy. Provinces want all that, cities want it too, and so do businesses, and sports teams, and farmers and miners, and families and you. Even Mother Nature is hoping we’ll find better ways to treat our planet and everything that lives on it.</a:t>
            </a:r>
          </a:p>
          <a:p>
            <a:r>
              <a:rPr lang="en-US" dirty="0">
                <a:effectLst/>
              </a:rPr>
              <a:t>At a personal level it matters. Creativity breathes life into an otherwise mundane and boring existence. I don’t know if you’ve ever considered a life in which you had no access to creativity inside of yourself? A life without the skill set of creativity leaves you doing what when you get home from a day in the office where you followed instructions all day? It leaves you doing what on the weekend when you wake up on Saturday morning yearning to do something different? Well actually there’ll be no yearning. Creativity is that yearning to do something different, something unusual, something adventurous.</a:t>
            </a:r>
          </a:p>
          <a:p>
            <a:r>
              <a:rPr lang="en-US" b="1" dirty="0">
                <a:effectLst/>
              </a:rPr>
              <a:t>Here Come The Machines</a:t>
            </a:r>
          </a:p>
          <a:p>
            <a:r>
              <a:rPr lang="en-US" dirty="0">
                <a:effectLst/>
              </a:rPr>
              <a:t>I’ve always held onto the view that the one thing machines / robots will never do better than humans is ‘creativity’. When it comes to repetitive functional tasks they’re already replacing us and showing they do those jobs far better. But creativity, I don’t think so. That’s our domain. It’s what makes us human. The ability to not only desire to find another way, but to also take disconnected bits and pieces, and thoughts and ideas and put them together in a way that changes the world. I often say to my peer group of parents, don’t let your children study anything a machine might be able to replace, because a machine will replace it. Encourage your children to pick something, anything, that has an element of creativity at it’s </a:t>
            </a:r>
            <a:r>
              <a:rPr lang="en-US" dirty="0" err="1">
                <a:effectLst/>
              </a:rPr>
              <a:t>centre</a:t>
            </a:r>
            <a:r>
              <a:rPr lang="en-US" dirty="0">
                <a:effectLst/>
              </a:rPr>
              <a:t> and they’ll never have to complete with a machine or a robot. Not ever.</a:t>
            </a:r>
          </a:p>
          <a:p>
            <a:r>
              <a:rPr lang="en-US" dirty="0">
                <a:effectLst/>
              </a:rPr>
              <a:t>But if we’re going to let our creativity levels slide into the toilet, it’s not going to be a case of machines catching up to our creativity level, we’re just </a:t>
            </a:r>
            <a:r>
              <a:rPr lang="en-US" dirty="0" err="1">
                <a:effectLst/>
              </a:rPr>
              <a:t>gonna</a:t>
            </a:r>
            <a:r>
              <a:rPr lang="en-US" dirty="0">
                <a:effectLst/>
              </a:rPr>
              <a:t> hand it over to them on a plate, as we slide on by, towards a world of grey (no shades, just grey).</a:t>
            </a:r>
          </a:p>
          <a:p>
            <a:r>
              <a:rPr lang="en-US" b="1" dirty="0">
                <a:effectLst/>
              </a:rPr>
              <a:t>The Magic That Is Creativity</a:t>
            </a:r>
          </a:p>
          <a:p>
            <a:r>
              <a:rPr lang="en-US" dirty="0">
                <a:effectLst/>
              </a:rPr>
              <a:t>We’ve become so fixated on getting smarter in our heads, that we’ve missed the magic that is creativity. Do any Google search on ‘Einstein quotes’ (I’ll make it </a:t>
            </a:r>
            <a:r>
              <a:rPr lang="en-US" dirty="0">
                <a:effectLst/>
                <a:hlinkClick r:id="rId6"/>
              </a:rPr>
              <a:t>easy for you</a:t>
            </a:r>
            <a:r>
              <a:rPr lang="en-US" dirty="0">
                <a:effectLst/>
              </a:rPr>
              <a:t>) and you’ll see him speaking of imagination and creativity over and over again. Academic genius without creativity and imagination is nothing. It’s a machine. It’s a robot. Robots have that kind of smarts. They know lots of things in one dimension. They can apply those things in that one dimension faster than any human. Creativity and imagination unlock the potential of knowledge, because if you can’t apply knowledge it’s not worth having.</a:t>
            </a:r>
          </a:p>
          <a:p>
            <a:r>
              <a:rPr lang="en-US" dirty="0">
                <a:effectLst/>
              </a:rPr>
              <a:t>It was at 16, while Einstein was imagining what it would be like to ride next to a beam of light that the first thoughts of what was to become the Theory of Relativity was born. He was imagining long before he had the brainpower to solve the question he was asking.</a:t>
            </a:r>
          </a:p>
          <a:p>
            <a:r>
              <a:rPr lang="en-US" dirty="0">
                <a:effectLst/>
              </a:rPr>
              <a:t>I can’t say if this slide in creativity is happening here in South Africa or not? I can say, that if it is we need to do more than just pay attention. We need to stop the slide, turn it around and send it on it’s way into space where our children, all of them, have imagination power to think about things like riding next to light beams, and then we can be assured that all this academic information we’re feeding them will be put to great use, and maybe even change the world.</a:t>
            </a: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30423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da-DK" dirty="0">
                <a:latin typeface="Arial" panose="020B0604020202020204" pitchFamily="34" charset="0"/>
                <a:ea typeface="ＭＳ Ｐゴシック" panose="020B0600070205080204" pitchFamily="34" charset="-128"/>
              </a:rPr>
              <a:t>https://medium.com/@dplayer/10-most-effective-marketing-campaigns-of-all-time-and-why-ece4ab23f1cc</a:t>
            </a:r>
          </a:p>
        </p:txBody>
      </p:sp>
    </p:spTree>
    <p:extLst>
      <p:ext uri="{BB962C8B-B14F-4D97-AF65-F5344CB8AC3E}">
        <p14:creationId xmlns:p14="http://schemas.microsoft.com/office/powerpoint/2010/main" val="3940697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01645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a-DK" dirty="0">
                <a:latin typeface="Arial" panose="020B0604020202020204" pitchFamily="34" charset="0"/>
                <a:ea typeface="ＭＳ Ｐゴシック" panose="020B0600070205080204" pitchFamily="34" charset="-128"/>
              </a:rPr>
              <a:t>https://medium.com/@dplayer/10-most-effective-marketing-campaigns-of-all-time-and-why-ece4ab23f1cc</a:t>
            </a: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477111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a-DK" dirty="0">
                <a:latin typeface="Arial" panose="020B0604020202020204" pitchFamily="34" charset="0"/>
                <a:ea typeface="ＭＳ Ｐゴシック" panose="020B0600070205080204" pitchFamily="34" charset="-128"/>
              </a:rPr>
              <a:t>https://medium.com/@dplayer/10-most-effective-marketing-campaigns-of-all-time-and-why-ece4ab23f1cc</a:t>
            </a: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339687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a-DK" dirty="0">
                <a:latin typeface="Arial" panose="020B0604020202020204" pitchFamily="34" charset="0"/>
                <a:ea typeface="ＭＳ Ｐゴシック" panose="020B0600070205080204" pitchFamily="34" charset="-128"/>
              </a:rPr>
              <a:t>https://medium.com/@dplayer/10-most-effective-marketing-campaigns-of-all-time-and-why-ece4ab23f1cc</a:t>
            </a: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41251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100193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126619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459927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63</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08160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2751717D-1A67-4052-9344-519DCE9C0448}" type="datetime2">
              <a:rPr lang="da-DK" altLang="da-DK" smtClean="0"/>
              <a:pPr eaLnBrk="1" hangingPunct="1"/>
              <a:t>24. september 2024</a:t>
            </a:fld>
            <a:endParaRPr lang="da-DK" altLang="da-DK"/>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6431F8E1-F1EA-45C2-8618-1EE3F5FCD05E}" type="slidenum">
              <a:rPr lang="da-DK" altLang="da-DK"/>
              <a:pPr eaLnBrk="1" hangingPunct="1"/>
              <a:t>64</a:t>
            </a:fld>
            <a:endParaRPr lang="da-DK" altLang="da-DK"/>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13688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hlinkClick r:id="rId3"/>
              </a:rPr>
              <a:t>https://www.canneslions.com</a:t>
            </a:r>
            <a:r>
              <a:rPr kumimoji="0" lang="da-DK" sz="12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hlinkClick r:id="rId4"/>
              </a:rPr>
              <a:t>https://www.lovethework.com</a:t>
            </a:r>
            <a:r>
              <a:rPr kumimoji="0" lang="da-DK" sz="12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rPr>
              <a:t>  </a:t>
            </a:r>
            <a:endParaRPr kumimoji="0" lang="en-US" altLang="da-DK" sz="12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endParaRPr>
          </a:p>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72362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18805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24272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751717D-1A67-4052-9344-519DCE9C0448}" type="datetime2">
              <a:rPr kumimoji="0" lang="da-DK" altLang="da-DK"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 september 2024</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431F8E1-F1EA-45C2-8618-1EE3F5FCD05E}" type="slidenum">
              <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altLang="da-DK"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
        <p:nvSpPr>
          <p:cNvPr id="66564" name="Rectangle 2"/>
          <p:cNvSpPr>
            <a:spLocks noGrp="1" noRot="1" noChangeAspect="1" noChangeArrowheads="1" noTextEdit="1"/>
          </p:cNvSpPr>
          <p:nvPr>
            <p:ph type="sldImg"/>
          </p:nvPr>
        </p:nvSpPr>
        <p:spPr>
          <a:xfrm>
            <a:off x="1143000" y="685800"/>
            <a:ext cx="4572000" cy="3429000"/>
          </a:xfrm>
          <a:ln/>
        </p:spPr>
      </p:sp>
      <p:sp>
        <p:nvSpPr>
          <p:cNvPr id="665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da-DK"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09950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I - corporate">
    <p:spTree>
      <p:nvGrpSpPr>
        <p:cNvPr id="1" name=""/>
        <p:cNvGrpSpPr/>
        <p:nvPr/>
      </p:nvGrpSpPr>
      <p:grpSpPr>
        <a:xfrm>
          <a:off x="0" y="0"/>
          <a:ext cx="0" cy="0"/>
          <a:chOff x="0" y="0"/>
          <a:chExt cx="0" cy="0"/>
        </a:xfrm>
      </p:grpSpPr>
      <p:sp>
        <p:nvSpPr>
          <p:cNvPr id="14" name="Rectangle 24"/>
          <p:cNvSpPr/>
          <p:nvPr userDrawn="1"/>
        </p:nvSpPr>
        <p:spPr>
          <a:xfrm>
            <a:off x="0" y="0"/>
            <a:ext cx="9144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Picture Placeholder 8"/>
          <p:cNvSpPr>
            <a:spLocks noGrp="1"/>
          </p:cNvSpPr>
          <p:nvPr>
            <p:ph type="pic" sz="quarter" idx="15" hasCustomPrompt="1"/>
          </p:nvPr>
        </p:nvSpPr>
        <p:spPr>
          <a:xfrm>
            <a:off x="577462" y="1174273"/>
            <a:ext cx="687600" cy="702000"/>
          </a:xfrm>
        </p:spPr>
        <p:txBody>
          <a:bodyPr>
            <a:normAutofit/>
          </a:bodyPr>
          <a:lstStyle>
            <a:lvl1pPr marL="0" indent="0" algn="ctr">
              <a:buFontTx/>
              <a:buNone/>
              <a:defRPr sz="1100" spc="0" baseline="0">
                <a:latin typeface="VIA Type Office Light" panose="02000503000000020004" pitchFamily="2" charset="0"/>
              </a:defRPr>
            </a:lvl1pPr>
          </a:lstStyle>
          <a:p>
            <a:r>
              <a:rPr lang="da-DK" dirty="0"/>
              <a:t>Indsæt ikon</a:t>
            </a:r>
          </a:p>
        </p:txBody>
      </p:sp>
      <p:sp>
        <p:nvSpPr>
          <p:cNvPr id="2" name="Title 1"/>
          <p:cNvSpPr>
            <a:spLocks noGrp="1"/>
          </p:cNvSpPr>
          <p:nvPr>
            <p:ph type="ctrTitle" hasCustomPrompt="1"/>
          </p:nvPr>
        </p:nvSpPr>
        <p:spPr>
          <a:xfrm>
            <a:off x="547231" y="1952837"/>
            <a:ext cx="5969457" cy="1647614"/>
          </a:xfrm>
        </p:spPr>
        <p:txBody>
          <a:bodyPr tIns="0" anchor="b" anchorCtr="0"/>
          <a:lstStyle>
            <a:lvl1pPr>
              <a:defRPr baseline="0">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576001" y="3707298"/>
            <a:ext cx="594068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4718F81F-441E-48B1-9169-9659C7831FA9}"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7" name="Text Placeholder 16"/>
          <p:cNvSpPr>
            <a:spLocks noGrp="1"/>
          </p:cNvSpPr>
          <p:nvPr>
            <p:ph type="body" sz="quarter" idx="14"/>
          </p:nvPr>
        </p:nvSpPr>
        <p:spPr>
          <a:xfrm>
            <a:off x="576000" y="5922000"/>
            <a:ext cx="1836000" cy="374400"/>
          </a:xfrm>
          <a:blipFill>
            <a:blip r:embed="rId2"/>
            <a:stretch>
              <a:fillRect/>
            </a:stretch>
          </a:blipFill>
        </p:spPr>
        <p:txBody>
          <a:bodyPr tIns="0">
            <a:normAutofit/>
          </a:bodyPr>
          <a:lstStyle>
            <a:lvl1pPr>
              <a:defRPr sz="100"/>
            </a:lvl1pPr>
          </a:lstStyle>
          <a:p>
            <a:pPr lvl="0"/>
            <a:r>
              <a:rPr lang="da-DK" noProof="1"/>
              <a:t>Klik for at redigere i master</a:t>
            </a:r>
          </a:p>
        </p:txBody>
      </p:sp>
      <p:sp>
        <p:nvSpPr>
          <p:cNvPr id="11" name="AutoShape 4"/>
          <p:cNvSpPr>
            <a:spLocks/>
          </p:cNvSpPr>
          <p:nvPr userDrawn="1"/>
        </p:nvSpPr>
        <p:spPr bwMode="gray">
          <a:xfrm>
            <a:off x="-2330450" y="3168689"/>
            <a:ext cx="22510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9" name="AutoShape 4"/>
          <p:cNvSpPr>
            <a:spLocks/>
          </p:cNvSpPr>
          <p:nvPr userDrawn="1"/>
        </p:nvSpPr>
        <p:spPr bwMode="gray">
          <a:xfrm>
            <a:off x="-2196752" y="584200"/>
            <a:ext cx="211737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kern="1200" noProof="1">
                <a:solidFill>
                  <a:schemeClr val="tx1"/>
                </a:solidFill>
                <a:latin typeface="+mn-lt"/>
                <a:ea typeface="+mn-ea"/>
                <a:cs typeface="Arial" charset="0"/>
              </a:rPr>
              <a:t>Indsæt nyt ikon </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ikonet</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r"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ikon</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forandrer sig</a:t>
            </a:r>
            <a:endParaRPr lang="da-DK" altLang="da-DK" sz="1000" b="0" kern="1200" noProof="1">
              <a:solidFill>
                <a:schemeClr val="tx1"/>
              </a:solidFill>
              <a:latin typeface="+mn-lt"/>
              <a:ea typeface="+mn-ea"/>
              <a:cs typeface="Arial" charset="0"/>
            </a:endParaRPr>
          </a:p>
        </p:txBody>
      </p:sp>
      <p:sp>
        <p:nvSpPr>
          <p:cNvPr id="16" name="TextBox 17"/>
          <p:cNvSpPr txBox="1">
            <a:spLocks noChangeArrowheads="1"/>
          </p:cNvSpPr>
          <p:nvPr userDrawn="1"/>
        </p:nvSpPr>
        <p:spPr bwMode="auto">
          <a:xfrm>
            <a:off x="-2370138" y="5934670"/>
            <a:ext cx="22812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dirty="0">
                <a:solidFill>
                  <a:schemeClr val="tx1"/>
                </a:solidFill>
                <a:latin typeface="+mn-lt"/>
              </a:rPr>
              <a:t>Generer titlen til alle slides</a:t>
            </a:r>
          </a:p>
          <a:p>
            <a:pPr algn="r" eaLnBrk="1" hangingPunct="1">
              <a:spcBef>
                <a:spcPct val="0"/>
              </a:spcBef>
              <a:buFontTx/>
              <a:buNone/>
            </a:pPr>
            <a:r>
              <a:rPr lang="da-DK" altLang="da-DK" sz="1000" b="1" dirty="0">
                <a:solidFill>
                  <a:schemeClr val="tx1"/>
                </a:solidFill>
                <a:latin typeface="+mn-lt"/>
              </a:rPr>
              <a:t>1. </a:t>
            </a:r>
            <a:r>
              <a:rPr lang="da-DK" altLang="da-DK" sz="1000" dirty="0">
                <a:solidFill>
                  <a:schemeClr val="tx1"/>
                </a:solidFill>
                <a:latin typeface="+mn-lt"/>
              </a:rPr>
              <a:t>Vælg </a:t>
            </a:r>
            <a:r>
              <a:rPr lang="da-DK" altLang="da-DK" sz="1000" b="1" dirty="0">
                <a:solidFill>
                  <a:schemeClr val="tx1"/>
                </a:solidFill>
                <a:latin typeface="+mn-lt"/>
              </a:rPr>
              <a:t>’Indsæt’</a:t>
            </a:r>
            <a:r>
              <a:rPr lang="da-DK" altLang="da-DK" sz="1000" dirty="0">
                <a:solidFill>
                  <a:schemeClr val="tx1"/>
                </a:solidFill>
                <a:latin typeface="+mn-lt"/>
              </a:rPr>
              <a:t> i topmenuen</a:t>
            </a:r>
          </a:p>
          <a:p>
            <a:pPr algn="r" eaLnBrk="1" hangingPunct="1">
              <a:spcBef>
                <a:spcPct val="0"/>
              </a:spcBef>
              <a:buFontTx/>
              <a:buNone/>
            </a:pPr>
            <a:r>
              <a:rPr lang="da-DK" altLang="da-DK" sz="1000" b="1" dirty="0">
                <a:solidFill>
                  <a:schemeClr val="tx1"/>
                </a:solidFill>
                <a:latin typeface="+mn-lt"/>
              </a:rPr>
              <a:t>2. </a:t>
            </a:r>
            <a:r>
              <a:rPr lang="da-DK" altLang="da-DK" sz="1000" dirty="0">
                <a:solidFill>
                  <a:schemeClr val="tx1"/>
                </a:solidFill>
                <a:latin typeface="+mn-lt"/>
              </a:rPr>
              <a:t>Vælg </a:t>
            </a:r>
            <a:r>
              <a:rPr lang="da-DK" altLang="da-DK" sz="1000" b="1" dirty="0">
                <a:solidFill>
                  <a:schemeClr val="tx1"/>
                </a:solidFill>
                <a:latin typeface="+mn-lt"/>
              </a:rPr>
              <a:t>’Sidehoved og Sidefod’</a:t>
            </a:r>
          </a:p>
          <a:p>
            <a:pPr algn="r" eaLnBrk="1" hangingPunct="1">
              <a:spcBef>
                <a:spcPct val="0"/>
              </a:spcBef>
              <a:buFontTx/>
              <a:buNone/>
            </a:pPr>
            <a:r>
              <a:rPr lang="da-DK" altLang="da-DK" sz="1000" b="1" dirty="0">
                <a:solidFill>
                  <a:schemeClr val="tx1"/>
                </a:solidFill>
                <a:latin typeface="+mn-lt"/>
              </a:rPr>
              <a:t>3. </a:t>
            </a:r>
            <a:r>
              <a:rPr lang="da-DK" altLang="da-DK" sz="1000" dirty="0">
                <a:solidFill>
                  <a:schemeClr val="tx1"/>
                </a:solidFill>
                <a:latin typeface="+mn-lt"/>
              </a:rPr>
              <a:t>Skriv titel på præsentation </a:t>
            </a:r>
            <a:br>
              <a:rPr lang="da-DK" altLang="da-DK" sz="1000" dirty="0">
                <a:solidFill>
                  <a:schemeClr val="tx1"/>
                </a:solidFill>
                <a:latin typeface="+mn-lt"/>
              </a:rPr>
            </a:br>
            <a:r>
              <a:rPr lang="da-DK" altLang="da-DK" sz="1000" dirty="0">
                <a:solidFill>
                  <a:schemeClr val="tx1"/>
                </a:solidFill>
                <a:latin typeface="+mn-lt"/>
              </a:rPr>
              <a:t>ind i tekstfeltet</a:t>
            </a:r>
          </a:p>
          <a:p>
            <a:pPr algn="r" eaLnBrk="1" hangingPunct="1">
              <a:spcBef>
                <a:spcPct val="0"/>
              </a:spcBef>
              <a:buFontTx/>
              <a:buNone/>
            </a:pPr>
            <a:r>
              <a:rPr lang="da-DK" altLang="da-DK" sz="1000" b="1" dirty="0">
                <a:solidFill>
                  <a:schemeClr val="tx1"/>
                </a:solidFill>
                <a:latin typeface="+mn-lt"/>
              </a:rPr>
              <a:t>4. </a:t>
            </a:r>
            <a:r>
              <a:rPr lang="da-DK" altLang="da-DK" sz="1000" dirty="0">
                <a:solidFill>
                  <a:schemeClr val="tx1"/>
                </a:solidFill>
                <a:latin typeface="+mn-lt"/>
              </a:rPr>
              <a:t>Tryk </a:t>
            </a:r>
            <a:r>
              <a:rPr lang="da-DK" altLang="da-DK" sz="1000" b="1" dirty="0">
                <a:solidFill>
                  <a:schemeClr val="tx1"/>
                </a:solidFill>
                <a:latin typeface="+mn-lt"/>
              </a:rPr>
              <a:t>’Anvend på alle’</a:t>
            </a:r>
          </a:p>
        </p:txBody>
      </p:sp>
      <p:sp>
        <p:nvSpPr>
          <p:cNvPr id="7" name="TextBox 6"/>
          <p:cNvSpPr txBox="1"/>
          <p:nvPr userDrawn="1"/>
        </p:nvSpPr>
        <p:spPr>
          <a:xfrm>
            <a:off x="576263" y="584200"/>
            <a:ext cx="1835150" cy="457946"/>
          </a:xfrm>
          <a:prstGeom prst="rect">
            <a:avLst/>
          </a:prstGeom>
          <a:noFill/>
        </p:spPr>
        <p:txBody>
          <a:bodyPr wrap="square" lIns="0" tIns="0" rIns="0" bIns="0" rtlCol="0">
            <a:spAutoFit/>
          </a:bodyPr>
          <a:lstStyle/>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VIA Type Office Light" panose="02000503000000020004" pitchFamily="2" charset="0"/>
                <a:ea typeface="+mn-ea"/>
                <a:cs typeface="+mn-cs"/>
              </a:rPr>
              <a:t>Gør tanke til handling</a:t>
            </a:r>
          </a:p>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mn-lt"/>
                <a:ea typeface="+mn-ea"/>
                <a:cs typeface="+mn-cs"/>
              </a:rPr>
              <a:t>VIA University College</a:t>
            </a:r>
          </a:p>
        </p:txBody>
      </p:sp>
    </p:spTree>
    <p:extLst>
      <p:ext uri="{BB962C8B-B14F-4D97-AF65-F5344CB8AC3E}">
        <p14:creationId xmlns:p14="http://schemas.microsoft.com/office/powerpoint/2010/main" val="344539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å Forside III">
    <p:spTree>
      <p:nvGrpSpPr>
        <p:cNvPr id="1" name=""/>
        <p:cNvGrpSpPr/>
        <p:nvPr/>
      </p:nvGrpSpPr>
      <p:grpSpPr>
        <a:xfrm>
          <a:off x="0" y="0"/>
          <a:ext cx="0" cy="0"/>
          <a:chOff x="0" y="0"/>
          <a:chExt cx="0" cy="0"/>
        </a:xfrm>
      </p:grpSpPr>
      <p:sp>
        <p:nvSpPr>
          <p:cNvPr id="25" name="Rectangle 24"/>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ctrTitle" hasCustomPrompt="1"/>
          </p:nvPr>
        </p:nvSpPr>
        <p:spPr>
          <a:xfrm>
            <a:off x="547200" y="584200"/>
            <a:ext cx="596948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576001" y="1835441"/>
            <a:ext cx="594068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A12FFE92-75FA-4518-94E0-D0EE98A8AC94}"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20688"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196752" y="584200"/>
            <a:ext cx="21173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576000" y="5922000"/>
            <a:ext cx="1836000" cy="374400"/>
          </a:xfrm>
          <a:blipFill>
            <a:blip r:embed="rId3"/>
            <a:stretch>
              <a:fillRect/>
            </a:stretch>
          </a:blipFill>
        </p:spPr>
        <p:txBody>
          <a:bodyPr tIns="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2580266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rkis Forside III">
    <p:spTree>
      <p:nvGrpSpPr>
        <p:cNvPr id="1" name=""/>
        <p:cNvGrpSpPr/>
        <p:nvPr/>
      </p:nvGrpSpPr>
      <p:grpSpPr>
        <a:xfrm>
          <a:off x="0" y="0"/>
          <a:ext cx="0" cy="0"/>
          <a:chOff x="0" y="0"/>
          <a:chExt cx="0" cy="0"/>
        </a:xfrm>
      </p:grpSpPr>
      <p:sp>
        <p:nvSpPr>
          <p:cNvPr id="25" name="Rectangle 24"/>
          <p:cNvSpPr/>
          <p:nvPr userDrawn="1"/>
        </p:nvSpPr>
        <p:spPr>
          <a:xfrm>
            <a:off x="0" y="0"/>
            <a:ext cx="9144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ctrTitle" hasCustomPrompt="1"/>
          </p:nvPr>
        </p:nvSpPr>
        <p:spPr>
          <a:xfrm>
            <a:off x="547200" y="584200"/>
            <a:ext cx="596948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576001" y="1835441"/>
            <a:ext cx="594068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0171774E-2667-47FF-9F97-EF6A8B62F790}"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20688"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196752" y="584200"/>
            <a:ext cx="21173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576000" y="5922000"/>
            <a:ext cx="1836000" cy="374400"/>
          </a:xfrm>
          <a:blipFill>
            <a:blip r:embed="rId3"/>
            <a:stretch>
              <a:fillRect/>
            </a:stretch>
          </a:blipFill>
        </p:spPr>
        <p:txBody>
          <a:bodyPr tIns="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2580266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øn Forside III">
    <p:spTree>
      <p:nvGrpSpPr>
        <p:cNvPr id="1" name=""/>
        <p:cNvGrpSpPr/>
        <p:nvPr/>
      </p:nvGrpSpPr>
      <p:grpSpPr>
        <a:xfrm>
          <a:off x="0" y="0"/>
          <a:ext cx="0" cy="0"/>
          <a:chOff x="0" y="0"/>
          <a:chExt cx="0" cy="0"/>
        </a:xfrm>
      </p:grpSpPr>
      <p:sp>
        <p:nvSpPr>
          <p:cNvPr id="25" name="Rectangle 24"/>
          <p:cNvSpPr/>
          <p:nvPr userDrawn="1"/>
        </p:nvSpPr>
        <p:spPr>
          <a:xfrm>
            <a:off x="0" y="0"/>
            <a:ext cx="9144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ctrTitle" hasCustomPrompt="1"/>
          </p:nvPr>
        </p:nvSpPr>
        <p:spPr>
          <a:xfrm>
            <a:off x="547200" y="584200"/>
            <a:ext cx="596948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576001" y="1835441"/>
            <a:ext cx="594068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207F3268-7AE6-49FC-8362-9B0442C5770B}"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20688"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196752" y="584200"/>
            <a:ext cx="21173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576000" y="5922000"/>
            <a:ext cx="1836000" cy="374400"/>
          </a:xfrm>
          <a:blipFill>
            <a:blip r:embed="rId3"/>
            <a:stretch>
              <a:fillRect/>
            </a:stretch>
          </a:blipFill>
        </p:spPr>
        <p:txBody>
          <a:bodyPr tIns="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14855634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orside III mørk baggrund">
    <p:spTree>
      <p:nvGrpSpPr>
        <p:cNvPr id="1" name=""/>
        <p:cNvGrpSpPr/>
        <p:nvPr/>
      </p:nvGrpSpPr>
      <p:grpSpPr>
        <a:xfrm>
          <a:off x="0" y="0"/>
          <a:ext cx="0" cy="0"/>
          <a:chOff x="0" y="0"/>
          <a:chExt cx="0" cy="0"/>
        </a:xfrm>
      </p:grpSpPr>
      <p:sp>
        <p:nvSpPr>
          <p:cNvPr id="25" name="Rectangle 24"/>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ctrTitle" hasCustomPrompt="1"/>
          </p:nvPr>
        </p:nvSpPr>
        <p:spPr>
          <a:xfrm>
            <a:off x="547200" y="584200"/>
            <a:ext cx="5969489" cy="1188616"/>
          </a:xfrm>
        </p:spPr>
        <p:txBody>
          <a:bodyPr tIns="97200" anchor="t" anchorCtr="0"/>
          <a:lstStyle>
            <a:lvl1pPr>
              <a:defRPr>
                <a:solidFill>
                  <a:schemeClr val="bg1"/>
                </a:solidFill>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576001" y="1835441"/>
            <a:ext cx="5940688" cy="1125858"/>
          </a:xfrm>
        </p:spPr>
        <p:txBody>
          <a:bodyPr/>
          <a:lstStyle>
            <a:lvl1pPr marL="0" indent="0" algn="l">
              <a:buNone/>
              <a:defRPr>
                <a:solidFill>
                  <a:schemeClr val="bg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a:blipFill>
            <a:blip r:embed="rId2"/>
            <a:stretch>
              <a:fillRect/>
            </a:stretch>
          </a:blipFill>
        </p:spPr>
        <p:txBody>
          <a:bodyPr/>
          <a:lstStyle>
            <a:lvl1pPr>
              <a:defRPr>
                <a:solidFill>
                  <a:schemeClr val="bg1"/>
                </a:solidFill>
              </a:defRPr>
            </a:lvl1pPr>
          </a:lstStyle>
          <a:p>
            <a:fld id="{31103DA9-2C51-4B50-91FE-8A4763F38D9E}" type="datetime2">
              <a:rPr lang="da-DK" smtClean="0"/>
              <a:t>24. september 2024</a:t>
            </a:fld>
            <a:endParaRPr lang="da-DK" dirty="0"/>
          </a:p>
        </p:txBody>
      </p:sp>
      <p:sp>
        <p:nvSpPr>
          <p:cNvPr id="5" name="Footer Placeholder 4"/>
          <p:cNvSpPr>
            <a:spLocks noGrp="1"/>
          </p:cNvSpPr>
          <p:nvPr>
            <p:ph type="ftr" sz="quarter" idx="11"/>
          </p:nvPr>
        </p:nvSpPr>
        <p:spPr>
          <a:blipFill>
            <a:blip r:embed="rId2"/>
            <a:stretch>
              <a:fillRect/>
            </a:stretch>
          </a:blipFill>
        </p:spPr>
        <p:txBody>
          <a:bodyPr/>
          <a:lstStyle>
            <a:lvl1pPr>
              <a:defRPr>
                <a:solidFill>
                  <a:schemeClr val="bg1"/>
                </a:solidFill>
              </a:defRPr>
            </a:lvl1pPr>
          </a:lstStyle>
          <a:p>
            <a:r>
              <a:rPr lang="da-DK" dirty="0"/>
              <a:t>Titel på præsentationen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da-DK" smtClean="0"/>
              <a:pPr/>
              <a:t>‹nr.›</a:t>
            </a:fld>
            <a:endParaRPr lang="da-DK" dirty="0"/>
          </a:p>
        </p:txBody>
      </p:sp>
      <p:sp>
        <p:nvSpPr>
          <p:cNvPr id="17" name="Text Placeholder 16"/>
          <p:cNvSpPr>
            <a:spLocks noGrp="1"/>
          </p:cNvSpPr>
          <p:nvPr>
            <p:ph type="body" sz="quarter" idx="14"/>
          </p:nvPr>
        </p:nvSpPr>
        <p:spPr>
          <a:xfrm>
            <a:off x="576000" y="5922000"/>
            <a:ext cx="1836000" cy="374400"/>
          </a:xfrm>
          <a:blipFill>
            <a:blip r:embed="rId3"/>
            <a:stretch>
              <a:fillRect/>
            </a:stretch>
          </a:blipFill>
        </p:spPr>
        <p:txBody>
          <a:bodyPr tIns="72000">
            <a:normAutofit/>
          </a:bodyPr>
          <a:lstStyle>
            <a:lvl1pPr>
              <a:defRPr sz="100"/>
            </a:lvl1pPr>
          </a:lstStyle>
          <a:p>
            <a:pPr lvl="0"/>
            <a:r>
              <a:rPr lang="da-DK" noProof="1"/>
              <a:t>Klik for at redigere i master</a:t>
            </a:r>
          </a:p>
        </p:txBody>
      </p:sp>
      <p:pic>
        <p:nvPicPr>
          <p:cNvPr id="13"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87042"/>
          <a:stretch/>
        </p:blipFill>
        <p:spPr bwMode="auto">
          <a:xfrm>
            <a:off x="-1620688"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196752" y="584200"/>
            <a:ext cx="21173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Tree>
    <p:extLst>
      <p:ext uri="{BB962C8B-B14F-4D97-AF65-F5344CB8AC3E}">
        <p14:creationId xmlns:p14="http://schemas.microsoft.com/office/powerpoint/2010/main" val="3745180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rside III mørk foto baggrund">
    <p:spTree>
      <p:nvGrpSpPr>
        <p:cNvPr id="1" name=""/>
        <p:cNvGrpSpPr/>
        <p:nvPr/>
      </p:nvGrpSpPr>
      <p:grpSpPr>
        <a:xfrm>
          <a:off x="0" y="0"/>
          <a:ext cx="0" cy="0"/>
          <a:chOff x="0" y="0"/>
          <a:chExt cx="0" cy="0"/>
        </a:xfrm>
      </p:grpSpPr>
      <p:sp>
        <p:nvSpPr>
          <p:cNvPr id="25" name="Rectangle 24"/>
          <p:cNvSpPr/>
          <p:nvPr userDrawn="1"/>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Pladsholder til billede 7"/>
          <p:cNvSpPr>
            <a:spLocks noGrp="1"/>
          </p:cNvSpPr>
          <p:nvPr>
            <p:ph type="pic" sz="quarter" idx="15"/>
          </p:nvPr>
        </p:nvSpPr>
        <p:spPr>
          <a:xfrm>
            <a:off x="0" y="0"/>
            <a:ext cx="9144000" cy="6858000"/>
          </a:xfrm>
        </p:spPr>
        <p:txBody>
          <a:bodyPr tIns="864000" anchor="ctr" anchorCtr="0">
            <a:normAutofit/>
          </a:bodyPr>
          <a:lstStyle>
            <a:lvl1pPr marL="0" indent="0" algn="ctr">
              <a:buNone/>
              <a:defRPr sz="1800">
                <a:solidFill>
                  <a:schemeClr val="bg1"/>
                </a:solidFill>
                <a:latin typeface="VIA Type Office Light" panose="02000503000000020004" pitchFamily="2" charset="0"/>
              </a:defRPr>
            </a:lvl1pPr>
          </a:lstStyle>
          <a:p>
            <a:r>
              <a:rPr lang="da-DK"/>
              <a:t>Klik på ikonet for at tilføje et billede</a:t>
            </a:r>
            <a:endParaRPr lang="en-GB" dirty="0"/>
          </a:p>
        </p:txBody>
      </p:sp>
      <p:sp>
        <p:nvSpPr>
          <p:cNvPr id="2" name="Title 1"/>
          <p:cNvSpPr>
            <a:spLocks noGrp="1"/>
          </p:cNvSpPr>
          <p:nvPr>
            <p:ph type="ctrTitle" hasCustomPrompt="1"/>
          </p:nvPr>
        </p:nvSpPr>
        <p:spPr>
          <a:xfrm>
            <a:off x="547200" y="584200"/>
            <a:ext cx="5969489" cy="1188616"/>
          </a:xfrm>
        </p:spPr>
        <p:txBody>
          <a:bodyPr tIns="97200" anchor="t" anchorCtr="0"/>
          <a:lstStyle>
            <a:lvl1pPr>
              <a:defRPr baseline="0">
                <a:solidFill>
                  <a:schemeClr val="bg1"/>
                </a:solidFill>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576001" y="1835441"/>
            <a:ext cx="5940688" cy="1125858"/>
          </a:xfrm>
        </p:spPr>
        <p:txBody>
          <a:bodyPr/>
          <a:lstStyle>
            <a:lvl1pPr marL="0" indent="0" algn="l">
              <a:buNone/>
              <a:defRPr>
                <a:solidFill>
                  <a:schemeClr val="bg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a:blipFill>
            <a:blip r:embed="rId2"/>
            <a:stretch>
              <a:fillRect/>
            </a:stretch>
          </a:blipFill>
        </p:spPr>
        <p:txBody>
          <a:bodyPr/>
          <a:lstStyle>
            <a:lvl1pPr>
              <a:defRPr>
                <a:solidFill>
                  <a:schemeClr val="bg1"/>
                </a:solidFill>
              </a:defRPr>
            </a:lvl1pPr>
          </a:lstStyle>
          <a:p>
            <a:fld id="{D3D8E7F8-BC09-49EA-B4A1-B7417BB318C6}" type="datetime2">
              <a:rPr lang="da-DK" smtClean="0"/>
              <a:t>24. september 2024</a:t>
            </a:fld>
            <a:endParaRPr lang="da-DK" dirty="0"/>
          </a:p>
        </p:txBody>
      </p:sp>
      <p:sp>
        <p:nvSpPr>
          <p:cNvPr id="5" name="Footer Placeholder 4"/>
          <p:cNvSpPr>
            <a:spLocks noGrp="1"/>
          </p:cNvSpPr>
          <p:nvPr>
            <p:ph type="ftr" sz="quarter" idx="11"/>
          </p:nvPr>
        </p:nvSpPr>
        <p:spPr>
          <a:blipFill>
            <a:blip r:embed="rId2"/>
            <a:stretch>
              <a:fillRect/>
            </a:stretch>
          </a:blipFill>
        </p:spPr>
        <p:txBody>
          <a:bodyPr/>
          <a:lstStyle>
            <a:lvl1pPr>
              <a:defRPr>
                <a:solidFill>
                  <a:schemeClr val="bg1"/>
                </a:solidFill>
              </a:defRPr>
            </a:lvl1pPr>
          </a:lstStyle>
          <a:p>
            <a:r>
              <a:rPr lang="da-DK" dirty="0"/>
              <a:t>Titel på præsentationen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da-DK" smtClean="0"/>
              <a:pPr/>
              <a:t>‹nr.›</a:t>
            </a:fld>
            <a:endParaRPr lang="da-DK" dirty="0"/>
          </a:p>
        </p:txBody>
      </p:sp>
      <p:sp>
        <p:nvSpPr>
          <p:cNvPr id="12" name="AutoShape 4"/>
          <p:cNvSpPr>
            <a:spLocks/>
          </p:cNvSpPr>
          <p:nvPr userDrawn="1"/>
        </p:nvSpPr>
        <p:spPr bwMode="gray">
          <a:xfrm>
            <a:off x="-2196752" y="584200"/>
            <a:ext cx="21173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pic>
        <p:nvPicPr>
          <p:cNvPr id="13"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1620688"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5" name="Text Placeholder 16"/>
          <p:cNvSpPr>
            <a:spLocks noGrp="1"/>
          </p:cNvSpPr>
          <p:nvPr>
            <p:ph type="body" sz="quarter" idx="14"/>
          </p:nvPr>
        </p:nvSpPr>
        <p:spPr>
          <a:xfrm>
            <a:off x="576000" y="5922000"/>
            <a:ext cx="1836000" cy="374400"/>
          </a:xfrm>
          <a:blipFill>
            <a:blip r:embed="rId4"/>
            <a:stretch>
              <a:fillRect/>
            </a:stretch>
          </a:blipFill>
        </p:spPr>
        <p:txBody>
          <a:bodyPr tIns="7200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2210637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rside IV - Stort ikon">
    <p:spTree>
      <p:nvGrpSpPr>
        <p:cNvPr id="1" name=""/>
        <p:cNvGrpSpPr/>
        <p:nvPr/>
      </p:nvGrpSpPr>
      <p:grpSpPr>
        <a:xfrm>
          <a:off x="0" y="0"/>
          <a:ext cx="0" cy="0"/>
          <a:chOff x="0" y="0"/>
          <a:chExt cx="0" cy="0"/>
        </a:xfrm>
      </p:grpSpPr>
      <p:sp>
        <p:nvSpPr>
          <p:cNvPr id="34" name="Picture Placeholder 8"/>
          <p:cNvSpPr>
            <a:spLocks noGrp="1"/>
          </p:cNvSpPr>
          <p:nvPr>
            <p:ph type="pic" sz="quarter" idx="16" hasCustomPrompt="1"/>
          </p:nvPr>
        </p:nvSpPr>
        <p:spPr>
          <a:xfrm>
            <a:off x="2628688" y="1581394"/>
            <a:ext cx="3888000" cy="3942000"/>
          </a:xfrm>
        </p:spPr>
        <p:txBody>
          <a:bodyPr>
            <a:normAutofit/>
          </a:bodyPr>
          <a:lstStyle>
            <a:lvl1pPr marL="0" indent="0" algn="ctr">
              <a:buFontTx/>
              <a:buNone/>
              <a:defRPr sz="1100" spc="0" baseline="0">
                <a:latin typeface="VIA Type Office Light" panose="02000503000000020004" pitchFamily="2" charset="0"/>
              </a:defRPr>
            </a:lvl1pPr>
          </a:lstStyle>
          <a:p>
            <a:r>
              <a:rPr lang="da-DK" dirty="0"/>
              <a:t>Indsæt ikon</a:t>
            </a:r>
          </a:p>
        </p:txBody>
      </p:sp>
      <p:sp>
        <p:nvSpPr>
          <p:cNvPr id="15" name="Text Placeholder 1"/>
          <p:cNvSpPr>
            <a:spLocks noGrp="1"/>
          </p:cNvSpPr>
          <p:nvPr>
            <p:ph type="body" sz="quarter" idx="13" hasCustomPrompt="1"/>
          </p:nvPr>
        </p:nvSpPr>
        <p:spPr>
          <a:xfrm>
            <a:off x="576262" y="579714"/>
            <a:ext cx="3887787"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dirty="0"/>
              <a:t>Indsæt tekst</a:t>
            </a:r>
          </a:p>
        </p:txBody>
      </p:sp>
      <p:sp>
        <p:nvSpPr>
          <p:cNvPr id="16" name="Text Placeholder 2"/>
          <p:cNvSpPr>
            <a:spLocks noGrp="1"/>
          </p:cNvSpPr>
          <p:nvPr>
            <p:ph type="body" sz="quarter" idx="15" hasCustomPrompt="1"/>
          </p:nvPr>
        </p:nvSpPr>
        <p:spPr>
          <a:xfrm>
            <a:off x="4679950" y="579714"/>
            <a:ext cx="3887787"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dirty="0"/>
              <a:t>Indsæt tekst</a:t>
            </a:r>
          </a:p>
        </p:txBody>
      </p:sp>
      <p:sp>
        <p:nvSpPr>
          <p:cNvPr id="4" name="Date Placeholder 3"/>
          <p:cNvSpPr>
            <a:spLocks noGrp="1"/>
          </p:cNvSpPr>
          <p:nvPr>
            <p:ph type="dt" sz="half" idx="10"/>
          </p:nvPr>
        </p:nvSpPr>
        <p:spPr/>
        <p:txBody>
          <a:bodyPr/>
          <a:lstStyle/>
          <a:p>
            <a:fld id="{91DAE33C-7934-4869-95D9-524865D22D83}"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20688"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AutoShape 4"/>
          <p:cNvSpPr>
            <a:spLocks/>
          </p:cNvSpPr>
          <p:nvPr userDrawn="1"/>
        </p:nvSpPr>
        <p:spPr bwMode="gray">
          <a:xfrm>
            <a:off x="-2196752" y="584200"/>
            <a:ext cx="21173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9"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20" name="Text Placeholder 16"/>
          <p:cNvSpPr>
            <a:spLocks noGrp="1"/>
          </p:cNvSpPr>
          <p:nvPr>
            <p:ph type="body" sz="quarter" idx="14"/>
          </p:nvPr>
        </p:nvSpPr>
        <p:spPr>
          <a:xfrm>
            <a:off x="576000" y="5922000"/>
            <a:ext cx="1836000" cy="374400"/>
          </a:xfrm>
          <a:blipFill>
            <a:blip r:embed="rId3"/>
            <a:stretch>
              <a:fillRect/>
            </a:stretch>
          </a:blipFill>
        </p:spPr>
        <p:txBody>
          <a:bodyPr tIns="0">
            <a:normAutofit/>
          </a:bodyPr>
          <a:lstStyle>
            <a:lvl1pPr>
              <a:defRPr sz="100"/>
            </a:lvl1pPr>
          </a:lstStyle>
          <a:p>
            <a:pPr lvl="0"/>
            <a:r>
              <a:rPr lang="da-DK" noProof="1"/>
              <a:t>Klik for at redigere i master</a:t>
            </a:r>
          </a:p>
        </p:txBody>
      </p:sp>
      <p:grpSp>
        <p:nvGrpSpPr>
          <p:cNvPr id="21" name="Group 20"/>
          <p:cNvGrpSpPr/>
          <p:nvPr userDrawn="1"/>
        </p:nvGrpSpPr>
        <p:grpSpPr>
          <a:xfrm>
            <a:off x="-2389014" y="3657183"/>
            <a:ext cx="2275961" cy="3180414"/>
            <a:chOff x="-2389014" y="3657183"/>
            <a:chExt cx="2275961" cy="3180414"/>
          </a:xfrm>
        </p:grpSpPr>
        <p:grpSp>
          <p:nvGrpSpPr>
            <p:cNvPr id="22" name="Gruppe 37"/>
            <p:cNvGrpSpPr/>
            <p:nvPr userDrawn="1"/>
          </p:nvGrpSpPr>
          <p:grpSpPr>
            <a:xfrm>
              <a:off x="-2261220" y="3657183"/>
              <a:ext cx="2148167" cy="3180414"/>
              <a:chOff x="-2261220" y="2628888"/>
              <a:chExt cx="2148167" cy="3180414"/>
            </a:xfrm>
          </p:grpSpPr>
          <p:pic>
            <p:nvPicPr>
              <p:cNvPr id="2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8"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29" name="Gruppe 40"/>
              <p:cNvGrpSpPr/>
              <p:nvPr userDrawn="1"/>
            </p:nvGrpSpPr>
            <p:grpSpPr>
              <a:xfrm>
                <a:off x="-1426464" y="4317211"/>
                <a:ext cx="1313411" cy="1492091"/>
                <a:chOff x="-1426464" y="4279878"/>
                <a:chExt cx="1313411" cy="1492091"/>
              </a:xfrm>
            </p:grpSpPr>
            <p:pic>
              <p:nvPicPr>
                <p:cNvPr id="30"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1"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23"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4" name="Lige forbindelse 47"/>
            <p:cNvCxnSpPr>
              <a:endCxn id="23"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26" name="Straight Connector 25"/>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AutoShape 4"/>
          <p:cNvSpPr>
            <a:spLocks/>
          </p:cNvSpPr>
          <p:nvPr userDrawn="1"/>
        </p:nvSpPr>
        <p:spPr bwMode="gray">
          <a:xfrm>
            <a:off x="9252520" y="1546869"/>
            <a:ext cx="2117377"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eaLnBrk="1" hangingPunct="1">
              <a:spcBef>
                <a:spcPct val="0"/>
              </a:spcBef>
              <a:buFontTx/>
              <a:buNone/>
              <a:defRPr/>
            </a:pPr>
            <a:r>
              <a:rPr lang="da-DK" altLang="da-DK" sz="1000" b="1" kern="1200" noProof="1">
                <a:solidFill>
                  <a:schemeClr val="tx1"/>
                </a:solidFill>
                <a:latin typeface="+mn-lt"/>
                <a:ea typeface="+mn-ea"/>
                <a:cs typeface="Arial" charset="0"/>
              </a:rPr>
              <a:t>Indsæt nyt ikon </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ikonet</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l"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ikon</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a:t>
            </a:r>
            <a:br>
              <a:rPr lang="da-DK" altLang="da-DK" sz="1000" b="0" kern="1200" baseline="0" noProof="1">
                <a:solidFill>
                  <a:schemeClr val="tx1"/>
                </a:solidFill>
                <a:latin typeface="+mn-lt"/>
                <a:ea typeface="+mn-ea"/>
                <a:cs typeface="Arial" charset="0"/>
              </a:rPr>
            </a:br>
            <a:r>
              <a:rPr lang="da-DK" altLang="da-DK" sz="1000" b="0" kern="1200" baseline="0" noProof="1">
                <a:solidFill>
                  <a:schemeClr val="tx1"/>
                </a:solidFill>
                <a:latin typeface="+mn-lt"/>
                <a:ea typeface="+mn-ea"/>
                <a:cs typeface="Arial" charset="0"/>
              </a:rPr>
              <a:t>forandrer sig</a:t>
            </a:r>
            <a:endParaRPr lang="da-DK" altLang="da-DK" sz="1000" b="0" kern="1200" noProof="1">
              <a:solidFill>
                <a:schemeClr val="tx1"/>
              </a:solidFill>
              <a:latin typeface="+mn-lt"/>
              <a:ea typeface="+mn-ea"/>
              <a:cs typeface="Arial" charset="0"/>
            </a:endParaRPr>
          </a:p>
        </p:txBody>
      </p:sp>
    </p:spTree>
    <p:extLst>
      <p:ext uri="{BB962C8B-B14F-4D97-AF65-F5344CB8AC3E}">
        <p14:creationId xmlns:p14="http://schemas.microsoft.com/office/powerpoint/2010/main" val="2735459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sside 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da-DK" dirty="0"/>
              <a:t>Overskrift i maksimalt to linjer</a:t>
            </a:r>
          </a:p>
        </p:txBody>
      </p:sp>
      <p:sp>
        <p:nvSpPr>
          <p:cNvPr id="3" name="Content Placeholder 2"/>
          <p:cNvSpPr>
            <a:spLocks noGrp="1"/>
          </p:cNvSpPr>
          <p:nvPr>
            <p:ph idx="1" hasCustomPrompt="1"/>
          </p:nvPr>
        </p:nvSpPr>
        <p:spPr>
          <a:xfrm>
            <a:off x="575556" y="1916113"/>
            <a:ext cx="7992888" cy="3922720"/>
          </a:xfrm>
        </p:spPr>
        <p:txBody>
          <a:bodyPr/>
          <a:lstStyle>
            <a:lvl1pPr marL="0" indent="0">
              <a:spcBef>
                <a:spcPts val="0"/>
              </a:spcBef>
              <a:spcAft>
                <a:spcPts val="0"/>
              </a:spcAft>
              <a:buFontTx/>
              <a:buNone/>
              <a:defRPr baseline="0"/>
            </a:lvl1pPr>
            <a:lvl2pPr marL="0" indent="0">
              <a:lnSpc>
                <a:spcPct val="80000"/>
              </a:lnSpc>
              <a:spcBef>
                <a:spcPts val="0"/>
              </a:spcBef>
              <a:buNone/>
              <a:defRPr sz="2500" baseline="0">
                <a:latin typeface="VIA Type Office Light" panose="02000503000000020004" pitchFamily="2" charset="0"/>
              </a:defRPr>
            </a:lvl2pPr>
            <a:lvl3pPr marL="90000" indent="-450000">
              <a:lnSpc>
                <a:spcPct val="80000"/>
              </a:lnSpc>
              <a:spcBef>
                <a:spcPts val="0"/>
              </a:spcBef>
              <a:buFont typeface="Arial" panose="020B0604020202020204" pitchFamily="34" charset="0"/>
              <a:buChar char="–"/>
              <a:defRPr sz="2500" spc="-90" baseline="0">
                <a:latin typeface="+mn-lt"/>
              </a:defRPr>
            </a:lvl3pPr>
            <a:lvl4pPr marL="0" indent="0">
              <a:lnSpc>
                <a:spcPct val="89000"/>
              </a:lnSpc>
              <a:spcBef>
                <a:spcPts val="0"/>
              </a:spcBef>
              <a:buNone/>
              <a:defRPr sz="1400"/>
            </a:lvl4pPr>
            <a:lvl5pPr marL="0" indent="0">
              <a:lnSpc>
                <a:spcPct val="89000"/>
              </a:lnSpc>
              <a:spcBef>
                <a:spcPts val="0"/>
              </a:spcBef>
              <a:buNone/>
              <a:defRPr sz="1400">
                <a:latin typeface="VIA Type Office Light" panose="02000503000000020004" pitchFamily="2" charset="0"/>
              </a:defRPr>
            </a:lvl5pPr>
            <a:lvl6pPr marL="450000" indent="-450000">
              <a:lnSpc>
                <a:spcPct val="89000"/>
              </a:lnSpc>
              <a:spcBef>
                <a:spcPts val="0"/>
              </a:spcBef>
              <a:buFont typeface="Arial" panose="020B0604020202020204" pitchFamily="34" charset="0"/>
              <a:buChar char="–"/>
              <a:defRPr sz="1400" baseline="0"/>
            </a:lvl6pPr>
            <a:lvl7pPr marL="0" indent="0">
              <a:lnSpc>
                <a:spcPct val="89000"/>
              </a:lnSpc>
              <a:spcBef>
                <a:spcPts val="0"/>
              </a:spcBef>
              <a:buFont typeface="Arial" panose="020B0604020202020204" pitchFamily="34" charset="0"/>
              <a:buNone/>
              <a:defRPr sz="1050"/>
            </a:lvl7pPr>
            <a:lvl8pPr marL="0" indent="0">
              <a:lnSpc>
                <a:spcPct val="89000"/>
              </a:lnSpc>
              <a:spcBef>
                <a:spcPts val="0"/>
              </a:spcBef>
              <a:buNone/>
              <a:defRPr sz="1050" baseline="0">
                <a:latin typeface="VIA Type Office Light" panose="02000503000000020004" pitchFamily="2" charset="0"/>
              </a:defRPr>
            </a:lvl8pPr>
            <a:lvl9pPr marL="450000" indent="-450000">
              <a:lnSpc>
                <a:spcPct val="89000"/>
              </a:lnSpc>
              <a:spcBef>
                <a:spcPts val="0"/>
              </a:spcBef>
              <a:buFont typeface="Arial" panose="020B0604020202020204" pitchFamily="34" charset="0"/>
              <a:buChar char="–"/>
              <a:defRPr sz="1050" baseline="0"/>
            </a:lvl9pPr>
          </a:lstStyle>
          <a:p>
            <a:pPr lvl="0"/>
            <a:r>
              <a:rPr lang="da-DK" dirty="0"/>
              <a:t>Første niveau tekst </a:t>
            </a:r>
            <a:r>
              <a:rPr lang="da-DK" dirty="0" err="1"/>
              <a:t>regular</a:t>
            </a:r>
            <a:r>
              <a:rPr lang="da-DK" dirty="0"/>
              <a:t>, brug forøg/formindsk listeniveau for at hoppe mellem niveauerne</a:t>
            </a:r>
          </a:p>
          <a:p>
            <a:pPr lvl="1"/>
            <a:r>
              <a:rPr lang="da-DK" dirty="0"/>
              <a:t>Andet niveau </a:t>
            </a:r>
            <a:r>
              <a:rPr lang="da-DK" dirty="0" err="1"/>
              <a:t>Regular</a:t>
            </a:r>
            <a:endParaRPr lang="da-DK" dirty="0"/>
          </a:p>
          <a:p>
            <a:pPr lvl="2"/>
            <a:r>
              <a:rPr lang="da-DK" dirty="0"/>
              <a:t>Tredje niveau Light</a:t>
            </a:r>
          </a:p>
          <a:p>
            <a:pPr lvl="3"/>
            <a:r>
              <a:rPr lang="da-DK" dirty="0"/>
              <a:t>Fjerde niveau H5 </a:t>
            </a:r>
            <a:r>
              <a:rPr lang="da-DK" dirty="0" err="1"/>
              <a:t>Regular</a:t>
            </a:r>
            <a:endParaRPr lang="da-DK" dirty="0"/>
          </a:p>
          <a:p>
            <a:pPr lvl="4"/>
            <a:r>
              <a:rPr lang="da-DK" dirty="0"/>
              <a:t>Femte niveau H5 Light</a:t>
            </a:r>
          </a:p>
          <a:p>
            <a:pPr lvl="5"/>
            <a:r>
              <a:rPr lang="da-DK" dirty="0"/>
              <a:t>Sjette niveau</a:t>
            </a:r>
          </a:p>
          <a:p>
            <a:pPr lvl="6"/>
            <a:r>
              <a:rPr lang="da-DK" dirty="0"/>
              <a:t>Syvende niveau H6 </a:t>
            </a:r>
            <a:r>
              <a:rPr lang="da-DK" dirty="0" err="1"/>
              <a:t>Regular</a:t>
            </a:r>
            <a:endParaRPr lang="da-DK" dirty="0"/>
          </a:p>
          <a:p>
            <a:pPr lvl="7"/>
            <a:r>
              <a:rPr lang="da-DK" dirty="0"/>
              <a:t>Ottende niveau H6 Light</a:t>
            </a:r>
          </a:p>
          <a:p>
            <a:pPr lvl="8"/>
            <a:r>
              <a:rPr lang="da-DK" dirty="0"/>
              <a:t>Niende niveau H6 </a:t>
            </a:r>
            <a:r>
              <a:rPr lang="da-DK" dirty="0" err="1"/>
              <a:t>bullet</a:t>
            </a:r>
            <a:endParaRPr lang="da-DK" dirty="0"/>
          </a:p>
        </p:txBody>
      </p:sp>
      <p:sp>
        <p:nvSpPr>
          <p:cNvPr id="4" name="Date Placeholder 3"/>
          <p:cNvSpPr>
            <a:spLocks noGrp="1"/>
          </p:cNvSpPr>
          <p:nvPr>
            <p:ph type="dt" sz="half" idx="10"/>
          </p:nvPr>
        </p:nvSpPr>
        <p:spPr/>
        <p:txBody>
          <a:bodyPr/>
          <a:lstStyle/>
          <a:p>
            <a:fld id="{335E5CEE-D437-4DC1-BF99-E4A6E95BC2AD}"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8" name="AutoShape 4"/>
          <p:cNvSpPr>
            <a:spLocks/>
          </p:cNvSpPr>
          <p:nvPr userDrawn="1"/>
        </p:nvSpPr>
        <p:spPr bwMode="gray">
          <a:xfrm>
            <a:off x="-2196752" y="-11761"/>
            <a:ext cx="2117377"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1. eller 2. linje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linjen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Light</a:t>
            </a:r>
            <a:r>
              <a:rPr lang="da-DK" altLang="da-DK" sz="1000" b="0" baseline="0" noProof="1">
                <a:solidFill>
                  <a:schemeClr val="tx1"/>
                </a:solidFill>
                <a:latin typeface="+mn-lt"/>
                <a:cs typeface="Arial" charset="0"/>
              </a:rPr>
              <a:t> 25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3. Niveau = Bullet 25 pkt</a:t>
            </a:r>
            <a:r>
              <a:rPr lang="da-DK" altLang="da-DK" sz="1000" b="0" noProof="1">
                <a:solidFill>
                  <a:schemeClr val="tx1"/>
                </a:solidFill>
                <a:latin typeface="+mn-lt"/>
                <a:cs typeface="Arial" charset="0"/>
              </a:rPr>
              <a:t> </a:t>
            </a:r>
          </a:p>
          <a:p>
            <a:pPr algn="r" eaLnBrk="1" hangingPunct="1">
              <a:spcBef>
                <a:spcPct val="0"/>
              </a:spcBef>
              <a:buFontTx/>
              <a:buNone/>
              <a:defRPr/>
            </a:pPr>
            <a:r>
              <a:rPr lang="da-DK" altLang="da-DK" sz="1000" b="0" noProof="1">
                <a:solidFill>
                  <a:schemeClr val="tx1"/>
                </a:solidFill>
                <a:latin typeface="+mn-lt"/>
                <a:cs typeface="Arial" charset="0"/>
              </a:rPr>
              <a:t>4.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5.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6. Niveau = Bullet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7.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8. Niveau = Light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9. Niveau = Bullet 10,5 pkt </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20688" y="63679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34"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36"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nvGrpSpPr>
          <p:cNvPr id="38" name="Gruppe 37"/>
          <p:cNvGrpSpPr/>
          <p:nvPr userDrawn="1"/>
        </p:nvGrpSpPr>
        <p:grpSpPr>
          <a:xfrm>
            <a:off x="-2261220" y="3657183"/>
            <a:ext cx="2148167" cy="3180414"/>
            <a:chOff x="-2261220" y="2628888"/>
            <a:chExt cx="2148167" cy="3180414"/>
          </a:xfrm>
        </p:grpSpPr>
        <p:pic>
          <p:nvPicPr>
            <p:cNvPr id="39"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0"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1" name="Gruppe 40"/>
            <p:cNvGrpSpPr/>
            <p:nvPr userDrawn="1"/>
          </p:nvGrpSpPr>
          <p:grpSpPr>
            <a:xfrm>
              <a:off x="-1426464" y="4317211"/>
              <a:ext cx="1313411" cy="1492091"/>
              <a:chOff x="-1426464" y="4279878"/>
              <a:chExt cx="1313411" cy="1492091"/>
            </a:xfrm>
          </p:grpSpPr>
          <p:pic>
            <p:nvPicPr>
              <p:cNvPr id="4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46" name="Tekstboks 45"/>
          <p:cNvSpPr txBox="1"/>
          <p:nvPr userDrawn="1"/>
        </p:nvSpPr>
        <p:spPr>
          <a:xfrm>
            <a:off x="-2389014" y="5918968"/>
            <a:ext cx="96255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7" name="Rektangel 46"/>
          <p:cNvSpPr/>
          <p:nvPr userDrawn="1"/>
        </p:nvSpPr>
        <p:spPr>
          <a:xfrm>
            <a:off x="-1019379" y="591896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8" name="Lige forbindelse 47"/>
          <p:cNvCxnSpPr>
            <a:endCxn id="47" idx="0"/>
          </p:cNvCxnSpPr>
          <p:nvPr userDrawn="1"/>
        </p:nvCxnSpPr>
        <p:spPr>
          <a:xfrm>
            <a:off x="-720588" y="4503569"/>
            <a:ext cx="14589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4"/>
          </p:nvPr>
        </p:nvSpPr>
        <p:spPr>
          <a:xfrm>
            <a:off x="576000" y="5922000"/>
            <a:ext cx="1836000" cy="374400"/>
          </a:xfrm>
          <a:blipFill>
            <a:blip r:embed="rId7"/>
            <a:stretch>
              <a:fillRect/>
            </a:stretch>
          </a:blipFill>
        </p:spPr>
        <p:txBody>
          <a:bodyPr tIns="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141479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sside II - punkt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atin typeface="VIA Type Office Light" panose="02000503000000020004" pitchFamily="2" charset="0"/>
              </a:defRPr>
            </a:lvl1pPr>
          </a:lstStyle>
          <a:p>
            <a:r>
              <a:rPr lang="da-DK" dirty="0"/>
              <a:t>Overskrift i maksimalt to linjer</a:t>
            </a:r>
          </a:p>
        </p:txBody>
      </p:sp>
      <p:sp>
        <p:nvSpPr>
          <p:cNvPr id="3" name="Pladsholder til dato 2"/>
          <p:cNvSpPr>
            <a:spLocks noGrp="1"/>
          </p:cNvSpPr>
          <p:nvPr>
            <p:ph type="dt" sz="half" idx="10"/>
          </p:nvPr>
        </p:nvSpPr>
        <p:spPr/>
        <p:txBody>
          <a:bodyPr/>
          <a:lstStyle/>
          <a:p>
            <a:fld id="{EBA10EBC-E042-4B19-B963-0CF9DCA263A9}" type="datetime2">
              <a:rPr lang="da-DK" smtClean="0"/>
              <a:t>24. september 2024</a:t>
            </a:fld>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dirty="0"/>
              <a:t>Titel på præsentationen</a:t>
            </a:r>
          </a:p>
        </p:txBody>
      </p:sp>
      <p:sp>
        <p:nvSpPr>
          <p:cNvPr id="8" name="Pladsholder til tekst 7"/>
          <p:cNvSpPr>
            <a:spLocks noGrp="1"/>
          </p:cNvSpPr>
          <p:nvPr>
            <p:ph type="body" sz="quarter" idx="13"/>
          </p:nvPr>
        </p:nvSpPr>
        <p:spPr>
          <a:xfrm>
            <a:off x="576263" y="1916113"/>
            <a:ext cx="7991474" cy="3925887"/>
          </a:xfrm>
        </p:spPr>
        <p:txBody>
          <a:bodyPr>
            <a:normAutofit/>
          </a:bodyPr>
          <a:lstStyle>
            <a:lvl1pPr>
              <a:lnSpc>
                <a:spcPct val="80000"/>
              </a:lnSpc>
              <a:spcBef>
                <a:spcPts val="600"/>
              </a:spcBef>
              <a:defRPr sz="2500" spc="-90" baseline="0"/>
            </a:lvl1pPr>
            <a:lvl2pPr marL="903600">
              <a:lnSpc>
                <a:spcPct val="80000"/>
              </a:lnSpc>
              <a:defRPr sz="2500" spc="-90" baseline="0"/>
            </a:lvl2pPr>
            <a:lvl3pPr marL="1364400">
              <a:lnSpc>
                <a:spcPct val="80000"/>
              </a:lnSpc>
              <a:defRPr sz="2500" spc="-90"/>
            </a:lvl3pPr>
            <a:lvl4pPr marL="1821600">
              <a:lnSpc>
                <a:spcPct val="80000"/>
              </a:lnSpc>
              <a:defRPr sz="2500" spc="-90"/>
            </a:lvl4pPr>
            <a:lvl5pPr marL="1821600">
              <a:lnSpc>
                <a:spcPct val="80000"/>
              </a:lnSpc>
              <a:defRPr sz="2500" spc="-90"/>
            </a:lvl5p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9" name="TextBox 3"/>
          <p:cNvSpPr txBox="1"/>
          <p:nvPr userDrawn="1"/>
        </p:nvSpPr>
        <p:spPr>
          <a:xfrm>
            <a:off x="-2330450" y="6631"/>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32" name="Gruppe 31"/>
          <p:cNvGrpSpPr/>
          <p:nvPr userDrawn="1"/>
        </p:nvGrpSpPr>
        <p:grpSpPr>
          <a:xfrm>
            <a:off x="-2261220" y="3657183"/>
            <a:ext cx="2148167" cy="3180414"/>
            <a:chOff x="-2261220" y="2628888"/>
            <a:chExt cx="2148167" cy="3180414"/>
          </a:xfrm>
        </p:grpSpPr>
        <p:pic>
          <p:nvPicPr>
            <p:cNvPr id="3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4"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5" name="Gruppe 34"/>
            <p:cNvGrpSpPr/>
            <p:nvPr userDrawn="1"/>
          </p:nvGrpSpPr>
          <p:grpSpPr>
            <a:xfrm>
              <a:off x="-1426464" y="4317211"/>
              <a:ext cx="1313411" cy="1492091"/>
              <a:chOff x="-1426464" y="4279878"/>
              <a:chExt cx="1313411" cy="1492091"/>
            </a:xfrm>
          </p:grpSpPr>
          <p:pic>
            <p:nvPicPr>
              <p:cNvPr id="3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7" name="Lige forbindelse 36"/>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ge forbindelse 37"/>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ktangel 38"/>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40" name="Tekstboks 39"/>
          <p:cNvSpPr txBox="1"/>
          <p:nvPr userDrawn="1"/>
        </p:nvSpPr>
        <p:spPr>
          <a:xfrm>
            <a:off x="-2389014" y="5918968"/>
            <a:ext cx="96255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1" name="Rektangel 40"/>
          <p:cNvSpPr/>
          <p:nvPr userDrawn="1"/>
        </p:nvSpPr>
        <p:spPr>
          <a:xfrm>
            <a:off x="-1019379" y="591896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2" name="Lige forbindelse 41"/>
          <p:cNvCxnSpPr>
            <a:endCxn id="41" idx="0"/>
          </p:cNvCxnSpPr>
          <p:nvPr userDrawn="1"/>
        </p:nvCxnSpPr>
        <p:spPr>
          <a:xfrm>
            <a:off x="-720588" y="4503569"/>
            <a:ext cx="14589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6"/>
          <p:cNvSpPr>
            <a:spLocks noGrp="1"/>
          </p:cNvSpPr>
          <p:nvPr>
            <p:ph type="body" sz="quarter" idx="14"/>
          </p:nvPr>
        </p:nvSpPr>
        <p:spPr>
          <a:xfrm>
            <a:off x="576000" y="5922000"/>
            <a:ext cx="1836000" cy="374400"/>
          </a:xfrm>
          <a:blipFill>
            <a:blip r:embed="rId4"/>
            <a:stretch>
              <a:fillRect/>
            </a:stretch>
          </a:blipFill>
        </p:spPr>
        <p:txBody>
          <a:bodyPr tIns="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566193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holdsside III - lille oversk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0136" y="584199"/>
            <a:ext cx="3893914" cy="756569"/>
          </a:xfrm>
        </p:spPr>
        <p:txBody>
          <a:bodyPr tIns="0"/>
          <a:lstStyle>
            <a:lvl1pPr>
              <a:lnSpc>
                <a:spcPct val="80000"/>
              </a:lnSpc>
              <a:defRPr sz="2500" spc="-100" baseline="0">
                <a:latin typeface="+mj-lt"/>
              </a:defRPr>
            </a:lvl1pPr>
          </a:lstStyle>
          <a:p>
            <a:r>
              <a:rPr lang="da-DK" dirty="0"/>
              <a:t>Overskrift i maksimalt to linjer</a:t>
            </a:r>
          </a:p>
        </p:txBody>
      </p:sp>
      <p:sp>
        <p:nvSpPr>
          <p:cNvPr id="30" name="Text Placeholder 2"/>
          <p:cNvSpPr>
            <a:spLocks noGrp="1"/>
          </p:cNvSpPr>
          <p:nvPr>
            <p:ph type="body" sz="quarter" idx="15" hasCustomPrompt="1"/>
          </p:nvPr>
        </p:nvSpPr>
        <p:spPr>
          <a:xfrm>
            <a:off x="4679950" y="579714"/>
            <a:ext cx="3887787" cy="509026"/>
          </a:xfrm>
        </p:spPr>
        <p:txBody>
          <a:bodyPr>
            <a:normAutofit/>
          </a:bodyPr>
          <a:lstStyle>
            <a:lvl1pPr marL="0" indent="0">
              <a:lnSpc>
                <a:spcPct val="83000"/>
              </a:lnSpc>
              <a:buNone/>
              <a:defRPr sz="1600">
                <a:latin typeface="VIA Type Office Light" panose="02000503000000020004" pitchFamily="2" charset="0"/>
              </a:defRPr>
            </a:lvl1pPr>
          </a:lstStyle>
          <a:p>
            <a:pPr lvl="0"/>
            <a:r>
              <a:rPr lang="da-DK" dirty="0"/>
              <a:t>Indsæt tekst</a:t>
            </a:r>
          </a:p>
        </p:txBody>
      </p:sp>
      <p:sp>
        <p:nvSpPr>
          <p:cNvPr id="3" name="Content Placeholder 3"/>
          <p:cNvSpPr>
            <a:spLocks noGrp="1"/>
          </p:cNvSpPr>
          <p:nvPr>
            <p:ph idx="1" hasCustomPrompt="1"/>
          </p:nvPr>
        </p:nvSpPr>
        <p:spPr>
          <a:xfrm>
            <a:off x="575556" y="1916113"/>
            <a:ext cx="7992888" cy="3922720"/>
          </a:xfrm>
        </p:spPr>
        <p:txBody>
          <a:bodyPr/>
          <a:lstStyle>
            <a:lvl1pPr marL="0" indent="0">
              <a:spcBef>
                <a:spcPts val="0"/>
              </a:spcBef>
              <a:spcAft>
                <a:spcPts val="1200"/>
              </a:spcAft>
              <a:buFontTx/>
              <a:buNone/>
              <a:defRPr/>
            </a:lvl1pPr>
            <a:lvl2pPr marL="0" indent="0">
              <a:lnSpc>
                <a:spcPct val="89000"/>
              </a:lnSpc>
              <a:spcBef>
                <a:spcPts val="0"/>
              </a:spcBef>
              <a:buNone/>
              <a:defRPr sz="1400" baseline="0"/>
            </a:lvl2pPr>
            <a:lvl3pPr marL="0" indent="0">
              <a:spcBef>
                <a:spcPts val="0"/>
              </a:spcBef>
              <a:buFontTx/>
              <a:buNone/>
              <a:defRPr spc="-90" baseline="0">
                <a:latin typeface="VIA Type Office Light" panose="02000503000000020004" pitchFamily="2" charset="0"/>
              </a:defRPr>
            </a:lvl3pPr>
            <a:lvl4pPr marL="0" indent="0">
              <a:lnSpc>
                <a:spcPct val="89000"/>
              </a:lnSpc>
              <a:spcBef>
                <a:spcPts val="0"/>
              </a:spcBef>
              <a:buNone/>
              <a:defRPr/>
            </a:lvl4pPr>
            <a:lvl5pPr marL="0" indent="0">
              <a:lnSpc>
                <a:spcPct val="89000"/>
              </a:lnSpc>
              <a:spcBef>
                <a:spcPts val="0"/>
              </a:spcBef>
              <a:buNone/>
              <a:defRPr>
                <a:latin typeface="VIA Type Office Light" panose="02000503000000020004" pitchFamily="2" charset="0"/>
              </a:defRPr>
            </a:lvl5pPr>
          </a:lstStyle>
          <a:p>
            <a:pPr lvl="0"/>
            <a:r>
              <a:rPr lang="da-DK" dirty="0"/>
              <a:t>Første niveau tekst </a:t>
            </a:r>
            <a:r>
              <a:rPr lang="da-DK" dirty="0" err="1"/>
              <a:t>regular</a:t>
            </a:r>
            <a:r>
              <a:rPr lang="da-DK" dirty="0"/>
              <a:t>, brug forøg/formindsk listeniveau for at hoppe mellem niveauerne</a:t>
            </a:r>
          </a:p>
          <a:p>
            <a:pPr lvl="1"/>
            <a:r>
              <a:rPr lang="da-DK" dirty="0"/>
              <a:t>H5 </a:t>
            </a:r>
            <a:r>
              <a:rPr lang="da-DK" dirty="0" err="1"/>
              <a:t>Regular</a:t>
            </a:r>
            <a:endParaRPr lang="da-DK" dirty="0"/>
          </a:p>
          <a:p>
            <a:pPr lvl="2"/>
            <a:r>
              <a:rPr lang="da-DK" dirty="0"/>
              <a:t>H5 Light</a:t>
            </a:r>
          </a:p>
          <a:p>
            <a:pPr lvl="3"/>
            <a:r>
              <a:rPr lang="da-DK" dirty="0"/>
              <a:t>H6 </a:t>
            </a:r>
            <a:r>
              <a:rPr lang="da-DK" dirty="0" err="1"/>
              <a:t>Regular</a:t>
            </a:r>
            <a:endParaRPr lang="da-DK" dirty="0"/>
          </a:p>
          <a:p>
            <a:pPr lvl="4"/>
            <a:r>
              <a:rPr lang="da-DK" dirty="0"/>
              <a:t>H6 Light</a:t>
            </a:r>
          </a:p>
        </p:txBody>
      </p:sp>
      <p:sp>
        <p:nvSpPr>
          <p:cNvPr id="4" name="Date Placeholder 3"/>
          <p:cNvSpPr>
            <a:spLocks noGrp="1"/>
          </p:cNvSpPr>
          <p:nvPr>
            <p:ph type="dt" sz="half" idx="10"/>
          </p:nvPr>
        </p:nvSpPr>
        <p:spPr/>
        <p:txBody>
          <a:bodyPr/>
          <a:lstStyle/>
          <a:p>
            <a:fld id="{FA2E65CF-9E4A-4F96-8758-CD95AEBC3A2B}"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grpSp>
        <p:nvGrpSpPr>
          <p:cNvPr id="27" name="Gruppe 26"/>
          <p:cNvGrpSpPr/>
          <p:nvPr userDrawn="1"/>
        </p:nvGrpSpPr>
        <p:grpSpPr>
          <a:xfrm>
            <a:off x="-2261220" y="3657183"/>
            <a:ext cx="2148167" cy="3180414"/>
            <a:chOff x="-2261220" y="2628888"/>
            <a:chExt cx="2148167" cy="3180414"/>
          </a:xfrm>
        </p:grpSpPr>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2"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26" name="Gruppe 25"/>
            <p:cNvGrpSpPr/>
            <p:nvPr userDrawn="1"/>
          </p:nvGrpSpPr>
          <p:grpSpPr>
            <a:xfrm>
              <a:off x="-1426464" y="4317211"/>
              <a:ext cx="1313411" cy="1492091"/>
              <a:chOff x="-1426464" y="4279878"/>
              <a:chExt cx="1313411" cy="1492091"/>
            </a:xfrm>
          </p:grpSpPr>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8" name="Lige forbindelse 17"/>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Lige forbindelse 19"/>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ktangel 2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pic>
        <p:nvPicPr>
          <p:cNvPr id="32"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34"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36"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29" name="Tekstboks 28"/>
          <p:cNvSpPr txBox="1"/>
          <p:nvPr userDrawn="1"/>
        </p:nvSpPr>
        <p:spPr>
          <a:xfrm>
            <a:off x="-2389014" y="5918968"/>
            <a:ext cx="96255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17" name="Rektangel 16"/>
          <p:cNvSpPr/>
          <p:nvPr userDrawn="1"/>
        </p:nvSpPr>
        <p:spPr>
          <a:xfrm>
            <a:off x="-1019379" y="591896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1" name="Lige forbindelse 20"/>
          <p:cNvCxnSpPr>
            <a:endCxn id="17" idx="0"/>
          </p:cNvCxnSpPr>
          <p:nvPr userDrawn="1"/>
        </p:nvCxnSpPr>
        <p:spPr>
          <a:xfrm>
            <a:off x="-720588" y="4503569"/>
            <a:ext cx="14589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
          <p:cNvSpPr txBox="1"/>
          <p:nvPr userDrawn="1"/>
        </p:nvSpPr>
        <p:spPr>
          <a:xfrm>
            <a:off x="-2330450" y="6631"/>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28" name="Text Placeholder 16"/>
          <p:cNvSpPr>
            <a:spLocks noGrp="1"/>
          </p:cNvSpPr>
          <p:nvPr>
            <p:ph type="body" sz="quarter" idx="14"/>
          </p:nvPr>
        </p:nvSpPr>
        <p:spPr>
          <a:xfrm>
            <a:off x="576000" y="5922000"/>
            <a:ext cx="1836000" cy="374400"/>
          </a:xfrm>
          <a:blipFill>
            <a:blip r:embed="rId6"/>
            <a:stretch>
              <a:fillRect/>
            </a:stretch>
          </a:blipFill>
        </p:spPr>
        <p:txBody>
          <a:bodyPr tIns="0">
            <a:normAutofit/>
          </a:bodyPr>
          <a:lstStyle>
            <a:lvl1pPr>
              <a:defRPr sz="100"/>
            </a:lvl1pPr>
          </a:lstStyle>
          <a:p>
            <a:pPr lvl="0"/>
            <a:r>
              <a:rPr lang="da-DK" noProof="1"/>
              <a:t>Klik for at redigere i master</a:t>
            </a:r>
          </a:p>
        </p:txBody>
      </p:sp>
      <p:sp>
        <p:nvSpPr>
          <p:cNvPr id="31" name="AutoShape 4"/>
          <p:cNvSpPr>
            <a:spLocks/>
          </p:cNvSpPr>
          <p:nvPr userDrawn="1"/>
        </p:nvSpPr>
        <p:spPr bwMode="gray">
          <a:xfrm>
            <a:off x="-2196752" y="584200"/>
            <a:ext cx="211737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spTree>
    <p:extLst>
      <p:ext uri="{BB962C8B-B14F-4D97-AF65-F5344CB8AC3E}">
        <p14:creationId xmlns:p14="http://schemas.microsoft.com/office/powerpoint/2010/main" val="2162348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noProof="0" dirty="0"/>
              <a:t>Overskrift i maksimalt to linjer</a:t>
            </a:r>
          </a:p>
        </p:txBody>
      </p:sp>
      <p:sp>
        <p:nvSpPr>
          <p:cNvPr id="3" name="Text Placeholder 2"/>
          <p:cNvSpPr>
            <a:spLocks noGrp="1"/>
          </p:cNvSpPr>
          <p:nvPr>
            <p:ph type="body" idx="1" hasCustomPrompt="1"/>
          </p:nvPr>
        </p:nvSpPr>
        <p:spPr>
          <a:xfrm>
            <a:off x="576263" y="1914575"/>
            <a:ext cx="3887788" cy="614312"/>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dirty="0"/>
              <a:t>Indsæt underoverskrift</a:t>
            </a:r>
          </a:p>
        </p:txBody>
      </p:sp>
      <p:sp>
        <p:nvSpPr>
          <p:cNvPr id="4" name="Content Placeholder 3"/>
          <p:cNvSpPr>
            <a:spLocks noGrp="1"/>
          </p:cNvSpPr>
          <p:nvPr>
            <p:ph sz="half" idx="2"/>
          </p:nvPr>
        </p:nvSpPr>
        <p:spPr>
          <a:xfrm>
            <a:off x="576263" y="2528887"/>
            <a:ext cx="3887788" cy="3313114"/>
          </a:xfrm>
        </p:spPr>
        <p:txBody>
          <a:bodyPr>
            <a:normAutofit/>
          </a:bodyPr>
          <a:lstStyle>
            <a:lvl1pPr>
              <a:lnSpc>
                <a:spcPct val="89000"/>
              </a:lnSpc>
              <a:spcBef>
                <a:spcPts val="600"/>
              </a:spcBef>
              <a:defRPr sz="1800"/>
            </a:lvl1pPr>
            <a:lvl2pPr>
              <a:lnSpc>
                <a:spcPct val="89000"/>
              </a:lnSpc>
              <a:defRPr sz="1800"/>
            </a:lvl2pPr>
            <a:lvl3pPr>
              <a:defRPr sz="1800"/>
            </a:lvl3pPr>
            <a:lvl4pPr>
              <a:lnSpc>
                <a:spcPct val="89000"/>
              </a:lnSpc>
              <a:defRPr sz="1800"/>
            </a:lvl4pPr>
            <a:lvl5pPr>
              <a:lnSpc>
                <a:spcPct val="89000"/>
              </a:lnSpc>
              <a:defRPr sz="1800"/>
            </a:lvl5pPr>
            <a:lvl6pPr>
              <a:defRPr sz="1600"/>
            </a:lvl6pPr>
            <a:lvl7pPr>
              <a:defRPr sz="1600"/>
            </a:lvl7pPr>
            <a:lvl8pPr>
              <a:defRPr sz="1600"/>
            </a:lvl8pPr>
            <a:lvl9pPr>
              <a:defRPr sz="1600"/>
            </a:lvl9p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Text Placeholder 4"/>
          <p:cNvSpPr>
            <a:spLocks noGrp="1"/>
          </p:cNvSpPr>
          <p:nvPr>
            <p:ph type="body" sz="quarter" idx="3" hasCustomPrompt="1"/>
          </p:nvPr>
        </p:nvSpPr>
        <p:spPr>
          <a:xfrm>
            <a:off x="4679950" y="1914575"/>
            <a:ext cx="3888495" cy="614311"/>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dirty="0"/>
              <a:t>Indsæt underoverskrift</a:t>
            </a:r>
          </a:p>
        </p:txBody>
      </p:sp>
      <p:sp>
        <p:nvSpPr>
          <p:cNvPr id="6" name="Content Placeholder 5"/>
          <p:cNvSpPr>
            <a:spLocks noGrp="1"/>
          </p:cNvSpPr>
          <p:nvPr>
            <p:ph sz="quarter" idx="4"/>
          </p:nvPr>
        </p:nvSpPr>
        <p:spPr>
          <a:xfrm>
            <a:off x="4679950" y="2528887"/>
            <a:ext cx="3888494" cy="3313113"/>
          </a:xfrm>
        </p:spPr>
        <p:txBody>
          <a:bodyPr>
            <a:normAutofit/>
          </a:bodyPr>
          <a:lstStyle>
            <a:lvl1pPr>
              <a:lnSpc>
                <a:spcPct val="89000"/>
              </a:lnSpc>
              <a:spcBef>
                <a:spcPts val="600"/>
              </a:spcBef>
              <a:defRPr sz="1800"/>
            </a:lvl1pPr>
            <a:lvl2pPr>
              <a:lnSpc>
                <a:spcPct val="89000"/>
              </a:lnSpc>
              <a:defRPr sz="1800"/>
            </a:lvl2pPr>
            <a:lvl3pPr>
              <a:defRPr sz="1800"/>
            </a:lvl3pPr>
            <a:lvl4pPr>
              <a:lnSpc>
                <a:spcPct val="89000"/>
              </a:lnSpc>
              <a:defRPr sz="1800"/>
            </a:lvl4pPr>
            <a:lvl5pPr>
              <a:lnSpc>
                <a:spcPct val="89000"/>
              </a:lnSpc>
              <a:defRPr sz="1800"/>
            </a:lvl5pPr>
            <a:lvl6pPr>
              <a:defRPr sz="1600"/>
            </a:lvl6pPr>
            <a:lvl7pPr>
              <a:defRPr sz="1600"/>
            </a:lvl7pPr>
            <a:lvl8pPr>
              <a:defRPr sz="1600"/>
            </a:lvl8pPr>
            <a:lvl9pPr>
              <a:defRPr sz="1600"/>
            </a:lvl9pPr>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7" name="Date Placeholder 6"/>
          <p:cNvSpPr>
            <a:spLocks noGrp="1"/>
          </p:cNvSpPr>
          <p:nvPr>
            <p:ph type="dt" sz="half" idx="10"/>
          </p:nvPr>
        </p:nvSpPr>
        <p:spPr/>
        <p:txBody>
          <a:bodyPr/>
          <a:lstStyle/>
          <a:p>
            <a:fld id="{002E1DA4-F53E-42A1-9359-C105730B3F0D}" type="datetimeFigureOut">
              <a:rPr lang="da-DK" smtClean="0"/>
              <a:t>24-09-2024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47249483-E4DF-4F58-9D02-BF1D09F1FA18}" type="slidenum">
              <a:rPr lang="da-DK" smtClean="0"/>
              <a:t>‹nr.›</a:t>
            </a:fld>
            <a:endParaRPr lang="da-DK"/>
          </a:p>
        </p:txBody>
      </p:sp>
      <p:sp>
        <p:nvSpPr>
          <p:cNvPr id="10" name="Text Placeholder 16"/>
          <p:cNvSpPr>
            <a:spLocks noGrp="1"/>
          </p:cNvSpPr>
          <p:nvPr>
            <p:ph type="body" sz="quarter" idx="14"/>
          </p:nvPr>
        </p:nvSpPr>
        <p:spPr>
          <a:xfrm>
            <a:off x="576000" y="5922000"/>
            <a:ext cx="1836000" cy="374400"/>
          </a:xfrm>
          <a:blipFill>
            <a:blip r:embed="rId2"/>
            <a:stretch>
              <a:fillRect/>
            </a:stretch>
          </a:blipFill>
        </p:spPr>
        <p:txBody>
          <a:bodyPr tIns="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348728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I - corporate (UK)">
    <p:spTree>
      <p:nvGrpSpPr>
        <p:cNvPr id="1" name=""/>
        <p:cNvGrpSpPr/>
        <p:nvPr/>
      </p:nvGrpSpPr>
      <p:grpSpPr>
        <a:xfrm>
          <a:off x="0" y="0"/>
          <a:ext cx="0" cy="0"/>
          <a:chOff x="0" y="0"/>
          <a:chExt cx="0" cy="0"/>
        </a:xfrm>
      </p:grpSpPr>
      <p:sp>
        <p:nvSpPr>
          <p:cNvPr id="14" name="Rectangle 24"/>
          <p:cNvSpPr/>
          <p:nvPr userDrawn="1"/>
        </p:nvSpPr>
        <p:spPr>
          <a:xfrm>
            <a:off x="0" y="0"/>
            <a:ext cx="9144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9" name="Picture Placeholder 8"/>
          <p:cNvSpPr>
            <a:spLocks noGrp="1"/>
          </p:cNvSpPr>
          <p:nvPr>
            <p:ph type="pic" sz="quarter" idx="15" hasCustomPrompt="1"/>
          </p:nvPr>
        </p:nvSpPr>
        <p:spPr>
          <a:xfrm>
            <a:off x="577462" y="1174273"/>
            <a:ext cx="687600" cy="702000"/>
          </a:xfrm>
        </p:spPr>
        <p:txBody>
          <a:bodyPr>
            <a:normAutofit/>
          </a:bodyPr>
          <a:lstStyle>
            <a:lvl1pPr marL="0" indent="0" algn="ctr">
              <a:buFontTx/>
              <a:buNone/>
              <a:defRPr sz="1100" spc="0" baseline="0">
                <a:latin typeface="VIA Type Office Light" panose="02000503000000020004" pitchFamily="2" charset="0"/>
              </a:defRPr>
            </a:lvl1pPr>
          </a:lstStyle>
          <a:p>
            <a:r>
              <a:rPr lang="da-DK" dirty="0"/>
              <a:t>Indsæt ikon</a:t>
            </a:r>
          </a:p>
        </p:txBody>
      </p:sp>
      <p:sp>
        <p:nvSpPr>
          <p:cNvPr id="2" name="Title 1"/>
          <p:cNvSpPr>
            <a:spLocks noGrp="1"/>
          </p:cNvSpPr>
          <p:nvPr>
            <p:ph type="ctrTitle" hasCustomPrompt="1"/>
          </p:nvPr>
        </p:nvSpPr>
        <p:spPr>
          <a:xfrm>
            <a:off x="547231" y="1952837"/>
            <a:ext cx="5969457" cy="1647614"/>
          </a:xfrm>
        </p:spPr>
        <p:txBody>
          <a:bodyPr tIns="0" anchor="b" anchorCtr="0"/>
          <a:lstStyle>
            <a:lvl1pPr>
              <a:defRPr baseline="0">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576001" y="3707298"/>
            <a:ext cx="594068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4718F81F-441E-48B1-9169-9659C7831FA9}"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7" name="Text Placeholder 16"/>
          <p:cNvSpPr>
            <a:spLocks noGrp="1"/>
          </p:cNvSpPr>
          <p:nvPr>
            <p:ph type="body" sz="quarter" idx="14"/>
          </p:nvPr>
        </p:nvSpPr>
        <p:spPr>
          <a:xfrm>
            <a:off x="576000" y="5922000"/>
            <a:ext cx="1836000" cy="374400"/>
          </a:xfrm>
          <a:blipFill>
            <a:blip r:embed="rId2"/>
            <a:stretch>
              <a:fillRect/>
            </a:stretch>
          </a:blipFill>
        </p:spPr>
        <p:txBody>
          <a:bodyPr tIns="0">
            <a:normAutofit/>
          </a:bodyPr>
          <a:lstStyle>
            <a:lvl1pPr>
              <a:defRPr sz="100"/>
            </a:lvl1pPr>
          </a:lstStyle>
          <a:p>
            <a:pPr lvl="0"/>
            <a:r>
              <a:rPr lang="da-DK" noProof="1"/>
              <a:t>Klik for at redigere i master</a:t>
            </a:r>
          </a:p>
        </p:txBody>
      </p:sp>
      <p:sp>
        <p:nvSpPr>
          <p:cNvPr id="11" name="AutoShape 4"/>
          <p:cNvSpPr>
            <a:spLocks/>
          </p:cNvSpPr>
          <p:nvPr userDrawn="1"/>
        </p:nvSpPr>
        <p:spPr bwMode="gray">
          <a:xfrm>
            <a:off x="-2330450" y="3168689"/>
            <a:ext cx="22510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9" name="AutoShape 4"/>
          <p:cNvSpPr>
            <a:spLocks/>
          </p:cNvSpPr>
          <p:nvPr userDrawn="1"/>
        </p:nvSpPr>
        <p:spPr bwMode="gray">
          <a:xfrm>
            <a:off x="-2196752" y="584200"/>
            <a:ext cx="211737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kern="1200" noProof="1">
                <a:solidFill>
                  <a:schemeClr val="tx1"/>
                </a:solidFill>
                <a:latin typeface="+mn-lt"/>
                <a:ea typeface="+mn-ea"/>
                <a:cs typeface="Arial" charset="0"/>
              </a:rPr>
              <a:t>Indsæt nyt ikon </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ikonet</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r"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ikon</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forandrer sig</a:t>
            </a:r>
            <a:endParaRPr lang="da-DK" altLang="da-DK" sz="1000" b="0" kern="1200" noProof="1">
              <a:solidFill>
                <a:schemeClr val="tx1"/>
              </a:solidFill>
              <a:latin typeface="+mn-lt"/>
              <a:ea typeface="+mn-ea"/>
              <a:cs typeface="Arial" charset="0"/>
            </a:endParaRPr>
          </a:p>
        </p:txBody>
      </p:sp>
      <p:sp>
        <p:nvSpPr>
          <p:cNvPr id="16" name="TextBox 17"/>
          <p:cNvSpPr txBox="1">
            <a:spLocks noChangeArrowheads="1"/>
          </p:cNvSpPr>
          <p:nvPr userDrawn="1"/>
        </p:nvSpPr>
        <p:spPr bwMode="auto">
          <a:xfrm>
            <a:off x="-2370138" y="5934670"/>
            <a:ext cx="22812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dirty="0">
                <a:solidFill>
                  <a:schemeClr val="tx1"/>
                </a:solidFill>
                <a:latin typeface="+mn-lt"/>
              </a:rPr>
              <a:t>Generer titlen til alle slides</a:t>
            </a:r>
          </a:p>
          <a:p>
            <a:pPr algn="r" eaLnBrk="1" hangingPunct="1">
              <a:spcBef>
                <a:spcPct val="0"/>
              </a:spcBef>
              <a:buFontTx/>
              <a:buNone/>
            </a:pPr>
            <a:r>
              <a:rPr lang="da-DK" altLang="da-DK" sz="1000" b="1" dirty="0">
                <a:solidFill>
                  <a:schemeClr val="tx1"/>
                </a:solidFill>
                <a:latin typeface="+mn-lt"/>
              </a:rPr>
              <a:t>1. </a:t>
            </a:r>
            <a:r>
              <a:rPr lang="da-DK" altLang="da-DK" sz="1000" dirty="0">
                <a:solidFill>
                  <a:schemeClr val="tx1"/>
                </a:solidFill>
                <a:latin typeface="+mn-lt"/>
              </a:rPr>
              <a:t>Vælg </a:t>
            </a:r>
            <a:r>
              <a:rPr lang="da-DK" altLang="da-DK" sz="1000" b="1" dirty="0">
                <a:solidFill>
                  <a:schemeClr val="tx1"/>
                </a:solidFill>
                <a:latin typeface="+mn-lt"/>
              </a:rPr>
              <a:t>’Indsæt’</a:t>
            </a:r>
            <a:r>
              <a:rPr lang="da-DK" altLang="da-DK" sz="1000" dirty="0">
                <a:solidFill>
                  <a:schemeClr val="tx1"/>
                </a:solidFill>
                <a:latin typeface="+mn-lt"/>
              </a:rPr>
              <a:t> i topmenuen</a:t>
            </a:r>
          </a:p>
          <a:p>
            <a:pPr algn="r" eaLnBrk="1" hangingPunct="1">
              <a:spcBef>
                <a:spcPct val="0"/>
              </a:spcBef>
              <a:buFontTx/>
              <a:buNone/>
            </a:pPr>
            <a:r>
              <a:rPr lang="da-DK" altLang="da-DK" sz="1000" b="1" dirty="0">
                <a:solidFill>
                  <a:schemeClr val="tx1"/>
                </a:solidFill>
                <a:latin typeface="+mn-lt"/>
              </a:rPr>
              <a:t>2. </a:t>
            </a:r>
            <a:r>
              <a:rPr lang="da-DK" altLang="da-DK" sz="1000" dirty="0">
                <a:solidFill>
                  <a:schemeClr val="tx1"/>
                </a:solidFill>
                <a:latin typeface="+mn-lt"/>
              </a:rPr>
              <a:t>Vælg </a:t>
            </a:r>
            <a:r>
              <a:rPr lang="da-DK" altLang="da-DK" sz="1000" b="1" dirty="0">
                <a:solidFill>
                  <a:schemeClr val="tx1"/>
                </a:solidFill>
                <a:latin typeface="+mn-lt"/>
              </a:rPr>
              <a:t>’Sidehoved og Sidefod’</a:t>
            </a:r>
          </a:p>
          <a:p>
            <a:pPr algn="r" eaLnBrk="1" hangingPunct="1">
              <a:spcBef>
                <a:spcPct val="0"/>
              </a:spcBef>
              <a:buFontTx/>
              <a:buNone/>
            </a:pPr>
            <a:r>
              <a:rPr lang="da-DK" altLang="da-DK" sz="1000" b="1" dirty="0">
                <a:solidFill>
                  <a:schemeClr val="tx1"/>
                </a:solidFill>
                <a:latin typeface="+mn-lt"/>
              </a:rPr>
              <a:t>3. </a:t>
            </a:r>
            <a:r>
              <a:rPr lang="da-DK" altLang="da-DK" sz="1000" dirty="0">
                <a:solidFill>
                  <a:schemeClr val="tx1"/>
                </a:solidFill>
                <a:latin typeface="+mn-lt"/>
              </a:rPr>
              <a:t>Skriv titel på præsentation </a:t>
            </a:r>
            <a:br>
              <a:rPr lang="da-DK" altLang="da-DK" sz="1000" dirty="0">
                <a:solidFill>
                  <a:schemeClr val="tx1"/>
                </a:solidFill>
                <a:latin typeface="+mn-lt"/>
              </a:rPr>
            </a:br>
            <a:r>
              <a:rPr lang="da-DK" altLang="da-DK" sz="1000" dirty="0">
                <a:solidFill>
                  <a:schemeClr val="tx1"/>
                </a:solidFill>
                <a:latin typeface="+mn-lt"/>
              </a:rPr>
              <a:t>ind i tekstfeltet</a:t>
            </a:r>
          </a:p>
          <a:p>
            <a:pPr algn="r" eaLnBrk="1" hangingPunct="1">
              <a:spcBef>
                <a:spcPct val="0"/>
              </a:spcBef>
              <a:buFontTx/>
              <a:buNone/>
            </a:pPr>
            <a:r>
              <a:rPr lang="da-DK" altLang="da-DK" sz="1000" b="1" dirty="0">
                <a:solidFill>
                  <a:schemeClr val="tx1"/>
                </a:solidFill>
                <a:latin typeface="+mn-lt"/>
              </a:rPr>
              <a:t>4. </a:t>
            </a:r>
            <a:r>
              <a:rPr lang="da-DK" altLang="da-DK" sz="1000" dirty="0">
                <a:solidFill>
                  <a:schemeClr val="tx1"/>
                </a:solidFill>
                <a:latin typeface="+mn-lt"/>
              </a:rPr>
              <a:t>Tryk </a:t>
            </a:r>
            <a:r>
              <a:rPr lang="da-DK" altLang="da-DK" sz="1000" b="1" dirty="0">
                <a:solidFill>
                  <a:schemeClr val="tx1"/>
                </a:solidFill>
                <a:latin typeface="+mn-lt"/>
              </a:rPr>
              <a:t>’Anvend på alle’</a:t>
            </a:r>
          </a:p>
        </p:txBody>
      </p:sp>
      <p:sp>
        <p:nvSpPr>
          <p:cNvPr id="7" name="TextBox 6"/>
          <p:cNvSpPr txBox="1"/>
          <p:nvPr userDrawn="1"/>
        </p:nvSpPr>
        <p:spPr>
          <a:xfrm>
            <a:off x="576263" y="584200"/>
            <a:ext cx="1835150" cy="457946"/>
          </a:xfrm>
          <a:prstGeom prst="rect">
            <a:avLst/>
          </a:prstGeom>
          <a:noFill/>
        </p:spPr>
        <p:txBody>
          <a:bodyPr wrap="square" lIns="0" tIns="0" rIns="0" bIns="0" rtlCol="0">
            <a:spAutoFit/>
          </a:bodyPr>
          <a:lstStyle/>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VIA Type Office Light" panose="02000503000000020004" pitchFamily="2" charset="0"/>
                <a:ea typeface="+mn-ea"/>
                <a:cs typeface="+mn-cs"/>
              </a:rPr>
              <a:t>Bring ideas to life</a:t>
            </a:r>
          </a:p>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mn-lt"/>
                <a:ea typeface="+mn-ea"/>
                <a:cs typeface="+mn-cs"/>
              </a:rPr>
              <a:t>VIA University College</a:t>
            </a:r>
          </a:p>
        </p:txBody>
      </p:sp>
    </p:spTree>
    <p:extLst>
      <p:ext uri="{BB962C8B-B14F-4D97-AF65-F5344CB8AC3E}">
        <p14:creationId xmlns:p14="http://schemas.microsoft.com/office/powerpoint/2010/main" val="16929738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holdsside V - lyst billede">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4665870" y="-6350"/>
            <a:ext cx="4478130" cy="6864350"/>
          </a:xfrm>
          <a:solidFill>
            <a:schemeClr val="bg1"/>
          </a:solidFill>
        </p:spPr>
        <p:txBody>
          <a:bodyPr tIns="792000" anchor="ctr" anchorCtr="0">
            <a:normAutofit/>
          </a:bodyPr>
          <a:lstStyle>
            <a:lvl1pPr marL="0" indent="0" algn="ctr">
              <a:buNone/>
              <a:defRPr sz="1800">
                <a:latin typeface="VIA Type Office Light" panose="02000503000000020004" pitchFamily="2" charset="0"/>
              </a:defRPr>
            </a:lvl1pPr>
          </a:lstStyle>
          <a:p>
            <a:r>
              <a:rPr lang="da-DK"/>
              <a:t>Klik på ikonet for at tilføje et billede</a:t>
            </a:r>
            <a:endParaRPr lang="en-GB" dirty="0"/>
          </a:p>
        </p:txBody>
      </p:sp>
      <p:sp>
        <p:nvSpPr>
          <p:cNvPr id="3" name="Pladsholder til dato 2"/>
          <p:cNvSpPr>
            <a:spLocks noGrp="1"/>
          </p:cNvSpPr>
          <p:nvPr>
            <p:ph type="dt" sz="half" idx="10"/>
          </p:nvPr>
        </p:nvSpPr>
        <p:spPr/>
        <p:txBody>
          <a:bodyPr/>
          <a:lstStyle/>
          <a:p>
            <a:fld id="{4A8DF362-1097-43DC-BBF2-95CC44949235}" type="datetime2">
              <a:rPr lang="da-DK" smtClean="0"/>
              <a:t>24. september 2024</a:t>
            </a:fld>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dirty="0"/>
              <a:t>Titel på præsentationen</a:t>
            </a:r>
          </a:p>
        </p:txBody>
      </p:sp>
      <p:sp>
        <p:nvSpPr>
          <p:cNvPr id="9" name="Pladsholder til tekst 7"/>
          <p:cNvSpPr>
            <a:spLocks noGrp="1"/>
          </p:cNvSpPr>
          <p:nvPr>
            <p:ph type="body" sz="quarter" idx="13" hasCustomPrompt="1"/>
          </p:nvPr>
        </p:nvSpPr>
        <p:spPr>
          <a:xfrm>
            <a:off x="577455" y="2392329"/>
            <a:ext cx="3887786" cy="3449671"/>
          </a:xfrm>
        </p:spPr>
        <p:txBody>
          <a:bodyPr/>
          <a:lstStyle>
            <a:lvl1pPr marL="0" indent="0">
              <a:spcBef>
                <a:spcPts val="0"/>
              </a:spcBef>
              <a:spcAft>
                <a:spcPts val="1200"/>
              </a:spcAft>
              <a:buFontTx/>
              <a:buNone/>
              <a:defRPr lang="da-DK" sz="2500" kern="1200" spc="-100" baseline="0" dirty="0" smtClean="0">
                <a:solidFill>
                  <a:schemeClr val="tx1"/>
                </a:solidFill>
                <a:latin typeface="+mn-lt"/>
                <a:ea typeface="+mn-ea"/>
                <a:cs typeface="+mn-cs"/>
              </a:defRPr>
            </a:lvl1pPr>
            <a:lvl2pPr>
              <a:defRPr lang="da-DK" sz="1400" kern="1200" spc="-90" baseline="0" dirty="0" smtClean="0">
                <a:solidFill>
                  <a:schemeClr val="tx1"/>
                </a:solidFill>
                <a:latin typeface="+mn-lt"/>
                <a:ea typeface="+mn-ea"/>
                <a:cs typeface="+mn-cs"/>
              </a:defRPr>
            </a:lvl2pPr>
            <a:lvl3pPr>
              <a:defRPr lang="da-DK"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None/>
              <a:defRPr lang="da-DK" sz="1050" kern="1200" dirty="0" smtClean="0">
                <a:solidFill>
                  <a:schemeClr val="tx1"/>
                </a:solidFill>
                <a:latin typeface="+mn-lt"/>
                <a:ea typeface="+mn-ea"/>
                <a:cs typeface="+mn-cs"/>
              </a:defRPr>
            </a:lvl4pPr>
            <a:lvl5pPr>
              <a:defRPr lang="en-GB" sz="1050" kern="1200" dirty="0">
                <a:solidFill>
                  <a:schemeClr val="tx1"/>
                </a:solidFill>
                <a:latin typeface="VIA Type Office Light" panose="02000503000000020004" pitchFamily="2" charset="0"/>
                <a:ea typeface="+mn-ea"/>
                <a:cs typeface="+mn-cs"/>
              </a:defRPr>
            </a:lvl5pPr>
          </a:lstStyle>
          <a:p>
            <a:pPr lvl="0"/>
            <a:r>
              <a:rPr lang="da-DK" dirty="0"/>
              <a:t>Første niveau tekst </a:t>
            </a:r>
            <a:r>
              <a:rPr lang="da-DK" dirty="0" err="1"/>
              <a:t>regular</a:t>
            </a:r>
            <a:r>
              <a:rPr lang="da-DK" dirty="0"/>
              <a:t>, brug forøg/formindsk listeniveau for at hoppe mellem niveauerne</a:t>
            </a:r>
          </a:p>
          <a:p>
            <a:pPr marL="0" lvl="1" indent="0" algn="l" defTabSz="914400" rtl="0" eaLnBrk="1" latinLnBrk="0" hangingPunct="1">
              <a:lnSpc>
                <a:spcPct val="89000"/>
              </a:lnSpc>
              <a:spcBef>
                <a:spcPts val="0"/>
              </a:spcBef>
              <a:buFont typeface="VIA Type Office" panose="02000503000000020004" pitchFamily="2" charset="0"/>
              <a:buNone/>
            </a:pPr>
            <a:r>
              <a:rPr lang="da-DK" dirty="0"/>
              <a:t>H5 </a:t>
            </a:r>
            <a:r>
              <a:rPr lang="da-DK" dirty="0" err="1"/>
              <a:t>Regular</a:t>
            </a:r>
            <a:endParaRPr lang="da-DK" dirty="0"/>
          </a:p>
          <a:p>
            <a:pPr marL="0" lvl="2" indent="0" algn="l" defTabSz="914400" rtl="0" eaLnBrk="1" latinLnBrk="0" hangingPunct="1">
              <a:lnSpc>
                <a:spcPct val="89000"/>
              </a:lnSpc>
              <a:spcBef>
                <a:spcPts val="0"/>
              </a:spcBef>
              <a:buFontTx/>
              <a:buNone/>
            </a:pPr>
            <a:r>
              <a:rPr lang="da-DK" dirty="0"/>
              <a:t>H5 Light</a:t>
            </a:r>
          </a:p>
          <a:p>
            <a:pPr lvl="3"/>
            <a:r>
              <a:rPr lang="da-DK" dirty="0"/>
              <a:t>H6 </a:t>
            </a:r>
            <a:r>
              <a:rPr lang="da-DK" dirty="0" err="1"/>
              <a:t>Regular</a:t>
            </a:r>
            <a:endParaRPr lang="da-DK" dirty="0"/>
          </a:p>
          <a:p>
            <a:pPr marL="0" lvl="4" indent="0" algn="l" defTabSz="914400" rtl="0" eaLnBrk="1" latinLnBrk="0" hangingPunct="1">
              <a:lnSpc>
                <a:spcPct val="89000"/>
              </a:lnSpc>
              <a:spcBef>
                <a:spcPts val="0"/>
              </a:spcBef>
              <a:buFont typeface="VIA Type Office" panose="02000503000000020004" pitchFamily="2" charset="0"/>
              <a:buNone/>
            </a:pPr>
            <a:r>
              <a:rPr lang="da-DK" dirty="0"/>
              <a:t>H6 Light</a:t>
            </a:r>
          </a:p>
        </p:txBody>
      </p:sp>
      <p:sp>
        <p:nvSpPr>
          <p:cNvPr id="13" name="AutoShape 4"/>
          <p:cNvSpPr>
            <a:spLocks/>
          </p:cNvSpPr>
          <p:nvPr userDrawn="1"/>
        </p:nvSpPr>
        <p:spPr bwMode="gray">
          <a:xfrm>
            <a:off x="-2196752" y="584200"/>
            <a:ext cx="211737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24"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26"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28" name="Title 1"/>
          <p:cNvSpPr>
            <a:spLocks noGrp="1"/>
          </p:cNvSpPr>
          <p:nvPr>
            <p:ph type="title" hasCustomPrompt="1"/>
          </p:nvPr>
        </p:nvSpPr>
        <p:spPr>
          <a:xfrm>
            <a:off x="523005" y="584199"/>
            <a:ext cx="3942235" cy="1808130"/>
          </a:xfrm>
        </p:spPr>
        <p:txBody>
          <a:bodyPr/>
          <a:lstStyle>
            <a:lvl1pPr>
              <a:defRPr baseline="0"/>
            </a:lvl1pPr>
          </a:lstStyle>
          <a:p>
            <a:r>
              <a:rPr lang="da-DK" dirty="0"/>
              <a:t>Overskrift</a:t>
            </a:r>
          </a:p>
        </p:txBody>
      </p:sp>
      <p:pic>
        <p:nvPicPr>
          <p:cNvPr id="29"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87042"/>
          <a:stretch/>
        </p:blipFill>
        <p:spPr bwMode="auto">
          <a:xfrm>
            <a:off x="-1620688" y="1232756"/>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uppe 29"/>
          <p:cNvGrpSpPr/>
          <p:nvPr userDrawn="1"/>
        </p:nvGrpSpPr>
        <p:grpSpPr>
          <a:xfrm>
            <a:off x="-2261220" y="3657183"/>
            <a:ext cx="2148167" cy="3180414"/>
            <a:chOff x="-2261220" y="2628888"/>
            <a:chExt cx="2148167" cy="3180414"/>
          </a:xfrm>
        </p:grpSpPr>
        <p:pic>
          <p:nvPicPr>
            <p:cNvPr id="31"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2"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3" name="Gruppe 32"/>
            <p:cNvGrpSpPr/>
            <p:nvPr userDrawn="1"/>
          </p:nvGrpSpPr>
          <p:grpSpPr>
            <a:xfrm>
              <a:off x="-1426464" y="4317211"/>
              <a:ext cx="1313411" cy="1492091"/>
              <a:chOff x="-1426464" y="4279878"/>
              <a:chExt cx="1313411" cy="1492091"/>
            </a:xfrm>
          </p:grpSpPr>
          <p:pic>
            <p:nvPicPr>
              <p:cNvPr id="34"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5" name="Lige forbindelse 34"/>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ge forbindelse 35"/>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ktangel 36"/>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38" name="Tekstboks 37"/>
          <p:cNvSpPr txBox="1"/>
          <p:nvPr userDrawn="1"/>
        </p:nvSpPr>
        <p:spPr>
          <a:xfrm>
            <a:off x="-2389014" y="5918968"/>
            <a:ext cx="96255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39" name="Rektangel 38"/>
          <p:cNvSpPr/>
          <p:nvPr userDrawn="1"/>
        </p:nvSpPr>
        <p:spPr>
          <a:xfrm>
            <a:off x="-1019379" y="591896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0" name="Lige forbindelse 39"/>
          <p:cNvCxnSpPr>
            <a:endCxn id="39" idx="0"/>
          </p:cNvCxnSpPr>
          <p:nvPr userDrawn="1"/>
        </p:nvCxnSpPr>
        <p:spPr>
          <a:xfrm>
            <a:off x="-720588" y="4503569"/>
            <a:ext cx="14589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5"/>
          </p:nvPr>
        </p:nvSpPr>
        <p:spPr>
          <a:xfrm>
            <a:off x="576000" y="5922000"/>
            <a:ext cx="1836000" cy="374400"/>
          </a:xfrm>
          <a:blipFill>
            <a:blip r:embed="rId7"/>
            <a:stretch>
              <a:fillRect/>
            </a:stretch>
          </a:blipFill>
        </p:spPr>
        <p:txBody>
          <a:bodyPr tIns="0">
            <a:normAutofit/>
          </a:bodyPr>
          <a:lstStyle>
            <a:lvl1pPr>
              <a:defRPr sz="100"/>
            </a:lvl1pPr>
          </a:lstStyle>
          <a:p>
            <a:pPr lvl="0"/>
            <a:r>
              <a:rPr lang="da-DK" noProof="1"/>
              <a:t>Klik for at redigere i master</a:t>
            </a:r>
          </a:p>
        </p:txBody>
      </p:sp>
      <p:sp>
        <p:nvSpPr>
          <p:cNvPr id="42" name="AutoShape 4"/>
          <p:cNvSpPr>
            <a:spLocks/>
          </p:cNvSpPr>
          <p:nvPr userDrawn="1"/>
        </p:nvSpPr>
        <p:spPr bwMode="gray">
          <a:xfrm>
            <a:off x="-2196752" y="584200"/>
            <a:ext cx="2117377"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sp>
        <p:nvSpPr>
          <p:cNvPr id="41" name="AutoShape 4"/>
          <p:cNvSpPr>
            <a:spLocks/>
          </p:cNvSpPr>
          <p:nvPr userDrawn="1"/>
        </p:nvSpPr>
        <p:spPr bwMode="gray">
          <a:xfrm>
            <a:off x="9252520" y="1546869"/>
            <a:ext cx="2117377"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eaLnBrk="1" hangingPunct="1">
              <a:spcBef>
                <a:spcPct val="0"/>
              </a:spcBef>
              <a:buFontTx/>
              <a:buNone/>
              <a:defRPr/>
            </a:pPr>
            <a:r>
              <a:rPr lang="da-DK" altLang="da-DK" sz="1000" b="1" kern="1200" noProof="1">
                <a:solidFill>
                  <a:schemeClr val="tx1"/>
                </a:solidFill>
                <a:latin typeface="+mn-lt"/>
                <a:ea typeface="+mn-ea"/>
                <a:cs typeface="Arial" charset="0"/>
              </a:rPr>
              <a:t>Indsæt nyt billede</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det</a:t>
            </a:r>
            <a:r>
              <a:rPr lang="da-DK" altLang="da-DK" sz="1000" b="0" kern="1200" baseline="0" noProof="1">
                <a:solidFill>
                  <a:schemeClr val="tx1"/>
                </a:solidFill>
                <a:latin typeface="+mn-lt"/>
                <a:ea typeface="+mn-ea"/>
                <a:cs typeface="Arial" charset="0"/>
              </a:rPr>
              <a:t> indsatte billede</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l"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billede</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a:t>
            </a:r>
            <a:br>
              <a:rPr lang="da-DK" altLang="da-DK" sz="1000" b="0" kern="1200" baseline="0" noProof="1">
                <a:solidFill>
                  <a:schemeClr val="tx1"/>
                </a:solidFill>
                <a:latin typeface="+mn-lt"/>
                <a:ea typeface="+mn-ea"/>
                <a:cs typeface="Arial" charset="0"/>
              </a:rPr>
            </a:br>
            <a:r>
              <a:rPr lang="da-DK" altLang="da-DK" sz="1000" b="0" kern="1200" baseline="0" noProof="1">
                <a:solidFill>
                  <a:schemeClr val="tx1"/>
                </a:solidFill>
                <a:latin typeface="+mn-lt"/>
                <a:ea typeface="+mn-ea"/>
                <a:cs typeface="Arial" charset="0"/>
              </a:rPr>
              <a:t>forandrer sig</a:t>
            </a:r>
            <a:endParaRPr lang="da-DK" altLang="da-DK" sz="1000" b="0" kern="1200" noProof="1">
              <a:solidFill>
                <a:schemeClr val="tx1"/>
              </a:solidFill>
              <a:latin typeface="+mn-lt"/>
              <a:ea typeface="+mn-ea"/>
              <a:cs typeface="Arial" charset="0"/>
            </a:endParaRPr>
          </a:p>
        </p:txBody>
      </p:sp>
    </p:spTree>
    <p:extLst>
      <p:ext uri="{BB962C8B-B14F-4D97-AF65-F5344CB8AC3E}">
        <p14:creationId xmlns:p14="http://schemas.microsoft.com/office/powerpoint/2010/main" val="2113630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sside V - Mørkt billede">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4665870" y="-6350"/>
            <a:ext cx="4478130" cy="6864350"/>
          </a:xfrm>
          <a:solidFill>
            <a:schemeClr val="tx1"/>
          </a:solidFill>
        </p:spPr>
        <p:txBody>
          <a:bodyPr tIns="792000" anchor="ctr" anchorCtr="0">
            <a:normAutofit/>
          </a:bodyPr>
          <a:lstStyle>
            <a:lvl1pPr marL="0" indent="0" algn="ctr">
              <a:buNone/>
              <a:defRPr sz="1800">
                <a:solidFill>
                  <a:schemeClr val="bg1"/>
                </a:solidFill>
                <a:latin typeface="VIA Type Office Light" panose="02000503000000020004" pitchFamily="2" charset="0"/>
              </a:defRPr>
            </a:lvl1pPr>
          </a:lstStyle>
          <a:p>
            <a:r>
              <a:rPr lang="da-DK"/>
              <a:t>Klik på ikonet for at tilføje et billede</a:t>
            </a:r>
            <a:endParaRPr lang="en-GB" dirty="0"/>
          </a:p>
        </p:txBody>
      </p:sp>
      <p:sp>
        <p:nvSpPr>
          <p:cNvPr id="5" name="Pladsholder til sidefod 4"/>
          <p:cNvSpPr>
            <a:spLocks noGrp="1"/>
          </p:cNvSpPr>
          <p:nvPr>
            <p:ph type="ftr" sz="quarter" idx="12"/>
          </p:nvPr>
        </p:nvSpPr>
        <p:spPr/>
        <p:txBody>
          <a:bodyPr/>
          <a:lstStyle/>
          <a:p>
            <a:r>
              <a:rPr lang="da-DK" dirty="0"/>
              <a:t>Titel på præsentationen</a:t>
            </a:r>
          </a:p>
        </p:txBody>
      </p:sp>
      <p:sp>
        <p:nvSpPr>
          <p:cNvPr id="9" name="Pladsholder til tekst 7"/>
          <p:cNvSpPr>
            <a:spLocks noGrp="1"/>
          </p:cNvSpPr>
          <p:nvPr>
            <p:ph type="body" sz="quarter" idx="13" hasCustomPrompt="1"/>
          </p:nvPr>
        </p:nvSpPr>
        <p:spPr>
          <a:xfrm>
            <a:off x="577455" y="2392329"/>
            <a:ext cx="3887786" cy="3449671"/>
          </a:xfrm>
        </p:spPr>
        <p:txBody>
          <a:bodyPr/>
          <a:lstStyle>
            <a:lvl1pPr marL="0" indent="0">
              <a:spcBef>
                <a:spcPts val="0"/>
              </a:spcBef>
              <a:spcAft>
                <a:spcPts val="1200"/>
              </a:spcAft>
              <a:buFontTx/>
              <a:buNone/>
              <a:defRPr lang="da-DK" sz="2500" kern="1200" spc="-100" baseline="0" dirty="0" smtClean="0">
                <a:solidFill>
                  <a:schemeClr val="tx1"/>
                </a:solidFill>
                <a:latin typeface="+mn-lt"/>
                <a:ea typeface="+mn-ea"/>
                <a:cs typeface="+mn-cs"/>
              </a:defRPr>
            </a:lvl1pPr>
            <a:lvl2pPr>
              <a:defRPr lang="da-DK" sz="1400" kern="1200" spc="-90" baseline="0" dirty="0" smtClean="0">
                <a:solidFill>
                  <a:schemeClr val="tx1"/>
                </a:solidFill>
                <a:latin typeface="+mn-lt"/>
                <a:ea typeface="+mn-ea"/>
                <a:cs typeface="+mn-cs"/>
              </a:defRPr>
            </a:lvl2pPr>
            <a:lvl3pPr>
              <a:defRPr lang="da-DK"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None/>
              <a:defRPr lang="da-DK" sz="1050" kern="1200" dirty="0" smtClean="0">
                <a:solidFill>
                  <a:schemeClr val="tx1"/>
                </a:solidFill>
                <a:latin typeface="+mn-lt"/>
                <a:ea typeface="+mn-ea"/>
                <a:cs typeface="+mn-cs"/>
              </a:defRPr>
            </a:lvl4pPr>
            <a:lvl5pPr>
              <a:defRPr lang="en-GB" sz="1050" kern="1200" dirty="0">
                <a:solidFill>
                  <a:schemeClr val="tx1"/>
                </a:solidFill>
                <a:latin typeface="VIA Type Office Light" panose="02000503000000020004" pitchFamily="2" charset="0"/>
                <a:ea typeface="+mn-ea"/>
                <a:cs typeface="+mn-cs"/>
              </a:defRPr>
            </a:lvl5pPr>
          </a:lstStyle>
          <a:p>
            <a:pPr lvl="0"/>
            <a:r>
              <a:rPr lang="da-DK" dirty="0"/>
              <a:t>Første niveau tekst </a:t>
            </a:r>
            <a:r>
              <a:rPr lang="da-DK" dirty="0" err="1"/>
              <a:t>regular</a:t>
            </a:r>
            <a:r>
              <a:rPr lang="da-DK" dirty="0"/>
              <a:t>, brug forøg/formindsk listeniveau for at hoppe mellem niveauerne</a:t>
            </a:r>
          </a:p>
          <a:p>
            <a:pPr marL="0" lvl="1" indent="0" algn="l" defTabSz="914400" rtl="0" eaLnBrk="1" latinLnBrk="0" hangingPunct="1">
              <a:lnSpc>
                <a:spcPct val="89000"/>
              </a:lnSpc>
              <a:spcBef>
                <a:spcPts val="0"/>
              </a:spcBef>
              <a:buFont typeface="VIA Type Office" panose="02000503000000020004" pitchFamily="2" charset="0"/>
              <a:buNone/>
            </a:pPr>
            <a:r>
              <a:rPr lang="da-DK" dirty="0"/>
              <a:t>H5 </a:t>
            </a:r>
            <a:r>
              <a:rPr lang="da-DK" dirty="0" err="1"/>
              <a:t>Regular</a:t>
            </a:r>
            <a:endParaRPr lang="da-DK" dirty="0"/>
          </a:p>
          <a:p>
            <a:pPr marL="0" lvl="2" indent="0" algn="l" defTabSz="914400" rtl="0" eaLnBrk="1" latinLnBrk="0" hangingPunct="1">
              <a:lnSpc>
                <a:spcPct val="89000"/>
              </a:lnSpc>
              <a:spcBef>
                <a:spcPts val="0"/>
              </a:spcBef>
              <a:buFontTx/>
              <a:buNone/>
            </a:pPr>
            <a:r>
              <a:rPr lang="da-DK" dirty="0"/>
              <a:t>H5 Light</a:t>
            </a:r>
          </a:p>
          <a:p>
            <a:pPr lvl="3"/>
            <a:r>
              <a:rPr lang="da-DK" dirty="0"/>
              <a:t>H6 </a:t>
            </a:r>
            <a:r>
              <a:rPr lang="da-DK" dirty="0" err="1"/>
              <a:t>Regular</a:t>
            </a:r>
            <a:endParaRPr lang="da-DK" dirty="0"/>
          </a:p>
          <a:p>
            <a:pPr marL="0" lvl="4" indent="0" algn="l" defTabSz="914400" rtl="0" eaLnBrk="1" latinLnBrk="0" hangingPunct="1">
              <a:lnSpc>
                <a:spcPct val="89000"/>
              </a:lnSpc>
              <a:spcBef>
                <a:spcPts val="0"/>
              </a:spcBef>
              <a:buFont typeface="VIA Type Office" panose="02000503000000020004" pitchFamily="2" charset="0"/>
              <a:buNone/>
            </a:pPr>
            <a:r>
              <a:rPr lang="da-DK" dirty="0"/>
              <a:t>H6 Light</a:t>
            </a:r>
          </a:p>
        </p:txBody>
      </p:sp>
      <p:sp>
        <p:nvSpPr>
          <p:cNvPr id="10" name="AutoShape 4"/>
          <p:cNvSpPr>
            <a:spLocks/>
          </p:cNvSpPr>
          <p:nvPr userDrawn="1"/>
        </p:nvSpPr>
        <p:spPr bwMode="gray">
          <a:xfrm>
            <a:off x="-2196752" y="584200"/>
            <a:ext cx="2117377"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21"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23"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25"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27"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87042"/>
          <a:stretch/>
        </p:blipFill>
        <p:spPr bwMode="auto">
          <a:xfrm>
            <a:off x="-1620688" y="1232756"/>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Date Placeholder 3"/>
          <p:cNvSpPr>
            <a:spLocks noGrp="1"/>
          </p:cNvSpPr>
          <p:nvPr>
            <p:ph type="dt" sz="half" idx="10"/>
          </p:nvPr>
        </p:nvSpPr>
        <p:spPr>
          <a:xfrm>
            <a:off x="6732240" y="5920436"/>
            <a:ext cx="1836204" cy="374400"/>
          </a:xfrm>
          <a:blipFill>
            <a:blip r:embed="rId5"/>
            <a:stretch>
              <a:fillRect/>
            </a:stretch>
          </a:blipFill>
        </p:spPr>
        <p:txBody>
          <a:bodyPr/>
          <a:lstStyle>
            <a:lvl1pPr>
              <a:defRPr>
                <a:solidFill>
                  <a:schemeClr val="bg1"/>
                </a:solidFill>
              </a:defRPr>
            </a:lvl1pPr>
          </a:lstStyle>
          <a:p>
            <a:fld id="{09F48D9F-BF80-4AF7-BBF1-F04729C6D7E1}" type="datetime2">
              <a:rPr lang="da-DK" smtClean="0"/>
              <a:t>24. september 2024</a:t>
            </a:fld>
            <a:endParaRPr lang="da-DK" dirty="0"/>
          </a:p>
        </p:txBody>
      </p:sp>
      <p:sp>
        <p:nvSpPr>
          <p:cNvPr id="29" name="Slide Number Placeholder 5"/>
          <p:cNvSpPr>
            <a:spLocks noGrp="1"/>
          </p:cNvSpPr>
          <p:nvPr>
            <p:ph type="sldNum" sz="quarter" idx="16"/>
          </p:nvPr>
        </p:nvSpPr>
        <p:spPr>
          <a:xfrm>
            <a:off x="6732241" y="5925421"/>
            <a:ext cx="1836204" cy="374400"/>
          </a:xfrm>
        </p:spPr>
        <p:txBody>
          <a:bodyPr/>
          <a:lstStyle>
            <a:lvl1pPr>
              <a:defRPr>
                <a:solidFill>
                  <a:schemeClr val="bg1"/>
                </a:solidFill>
              </a:defRPr>
            </a:lvl1pPr>
          </a:lstStyle>
          <a:p>
            <a:fld id="{5BA07366-CB75-4AA8-9E5B-928B849F427C}" type="slidenum">
              <a:rPr lang="da-DK" smtClean="0"/>
              <a:pPr/>
              <a:t>‹nr.›</a:t>
            </a:fld>
            <a:endParaRPr lang="da-DK" dirty="0"/>
          </a:p>
        </p:txBody>
      </p:sp>
      <p:sp>
        <p:nvSpPr>
          <p:cNvPr id="30" name="Title 1"/>
          <p:cNvSpPr>
            <a:spLocks noGrp="1"/>
          </p:cNvSpPr>
          <p:nvPr>
            <p:ph type="title" hasCustomPrompt="1"/>
          </p:nvPr>
        </p:nvSpPr>
        <p:spPr>
          <a:xfrm>
            <a:off x="523005" y="584199"/>
            <a:ext cx="3942235" cy="1808130"/>
          </a:xfrm>
        </p:spPr>
        <p:txBody>
          <a:bodyPr/>
          <a:lstStyle>
            <a:lvl1pPr>
              <a:defRPr baseline="0"/>
            </a:lvl1pPr>
          </a:lstStyle>
          <a:p>
            <a:r>
              <a:rPr lang="da-DK" dirty="0"/>
              <a:t>Overskrift</a:t>
            </a:r>
          </a:p>
        </p:txBody>
      </p:sp>
      <p:grpSp>
        <p:nvGrpSpPr>
          <p:cNvPr id="31" name="Gruppe 30"/>
          <p:cNvGrpSpPr/>
          <p:nvPr userDrawn="1"/>
        </p:nvGrpSpPr>
        <p:grpSpPr>
          <a:xfrm>
            <a:off x="-2261220" y="3657183"/>
            <a:ext cx="2148167" cy="3180414"/>
            <a:chOff x="-2261220" y="2628888"/>
            <a:chExt cx="2148167" cy="3180414"/>
          </a:xfrm>
        </p:grpSpPr>
        <p:pic>
          <p:nvPicPr>
            <p:cNvPr id="3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3"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4" name="Gruppe 33"/>
            <p:cNvGrpSpPr/>
            <p:nvPr userDrawn="1"/>
          </p:nvGrpSpPr>
          <p:grpSpPr>
            <a:xfrm>
              <a:off x="-1426464" y="4317211"/>
              <a:ext cx="1313411" cy="1492091"/>
              <a:chOff x="-1426464" y="4279878"/>
              <a:chExt cx="1313411" cy="1492091"/>
            </a:xfrm>
          </p:grpSpPr>
          <p:pic>
            <p:nvPicPr>
              <p:cNvPr id="35"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6" name="Lige forbindelse 35"/>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ge forbindelse 36"/>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ktangel 37"/>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39" name="Tekstboks 38"/>
          <p:cNvSpPr txBox="1"/>
          <p:nvPr userDrawn="1"/>
        </p:nvSpPr>
        <p:spPr>
          <a:xfrm>
            <a:off x="-2389014" y="5918968"/>
            <a:ext cx="96255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0" name="Rektangel 39"/>
          <p:cNvSpPr/>
          <p:nvPr userDrawn="1"/>
        </p:nvSpPr>
        <p:spPr>
          <a:xfrm>
            <a:off x="-1019379" y="591896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1" name="Lige forbindelse 40"/>
          <p:cNvCxnSpPr>
            <a:endCxn id="40" idx="0"/>
          </p:cNvCxnSpPr>
          <p:nvPr userDrawn="1"/>
        </p:nvCxnSpPr>
        <p:spPr>
          <a:xfrm>
            <a:off x="-720588" y="4503569"/>
            <a:ext cx="14589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 Placeholder 16"/>
          <p:cNvSpPr>
            <a:spLocks noGrp="1"/>
          </p:cNvSpPr>
          <p:nvPr>
            <p:ph type="body" sz="quarter" idx="17"/>
          </p:nvPr>
        </p:nvSpPr>
        <p:spPr>
          <a:xfrm>
            <a:off x="576000" y="5922000"/>
            <a:ext cx="1836000" cy="374400"/>
          </a:xfrm>
          <a:blipFill>
            <a:blip r:embed="rId8"/>
            <a:stretch>
              <a:fillRect/>
            </a:stretch>
          </a:blipFill>
        </p:spPr>
        <p:txBody>
          <a:bodyPr tIns="0">
            <a:normAutofit/>
          </a:bodyPr>
          <a:lstStyle>
            <a:lvl1pPr>
              <a:defRPr sz="100"/>
            </a:lvl1pPr>
          </a:lstStyle>
          <a:p>
            <a:pPr lvl="0"/>
            <a:r>
              <a:rPr lang="da-DK" noProof="1"/>
              <a:t>Klik for at redigere i master</a:t>
            </a:r>
          </a:p>
        </p:txBody>
      </p:sp>
      <p:sp>
        <p:nvSpPr>
          <p:cNvPr id="43" name="AutoShape 4"/>
          <p:cNvSpPr>
            <a:spLocks/>
          </p:cNvSpPr>
          <p:nvPr userDrawn="1"/>
        </p:nvSpPr>
        <p:spPr bwMode="gray">
          <a:xfrm>
            <a:off x="-2196752" y="584200"/>
            <a:ext cx="2117377"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sp>
        <p:nvSpPr>
          <p:cNvPr id="44" name="AutoShape 4"/>
          <p:cNvSpPr>
            <a:spLocks/>
          </p:cNvSpPr>
          <p:nvPr userDrawn="1"/>
        </p:nvSpPr>
        <p:spPr bwMode="gray">
          <a:xfrm>
            <a:off x="9252520" y="1546869"/>
            <a:ext cx="2117377"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eaLnBrk="1" hangingPunct="1">
              <a:spcBef>
                <a:spcPct val="0"/>
              </a:spcBef>
              <a:buFontTx/>
              <a:buNone/>
              <a:defRPr/>
            </a:pPr>
            <a:r>
              <a:rPr lang="da-DK" altLang="da-DK" sz="1000" b="1" kern="1200" noProof="1">
                <a:solidFill>
                  <a:schemeClr val="tx1"/>
                </a:solidFill>
                <a:latin typeface="+mn-lt"/>
                <a:ea typeface="+mn-ea"/>
                <a:cs typeface="Arial" charset="0"/>
              </a:rPr>
              <a:t>Indsæt nyt billede</a:t>
            </a:r>
            <a:br>
              <a:rPr lang="da-DK" altLang="da-DK" sz="1000" b="1"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1. </a:t>
            </a:r>
            <a:r>
              <a:rPr lang="da-DK" altLang="da-DK" sz="1000" b="0" kern="1200" noProof="1">
                <a:solidFill>
                  <a:schemeClr val="tx1"/>
                </a:solidFill>
                <a:latin typeface="+mn-lt"/>
                <a:ea typeface="+mn-ea"/>
                <a:cs typeface="Arial" charset="0"/>
              </a:rPr>
              <a:t>Højre klik på det</a:t>
            </a:r>
            <a:r>
              <a:rPr lang="da-DK" altLang="da-DK" sz="1000" b="0" kern="1200" baseline="0" noProof="1">
                <a:solidFill>
                  <a:schemeClr val="tx1"/>
                </a:solidFill>
                <a:latin typeface="+mn-lt"/>
                <a:ea typeface="+mn-ea"/>
                <a:cs typeface="Arial" charset="0"/>
              </a:rPr>
              <a:t> indsatte billede</a:t>
            </a:r>
            <a:br>
              <a:rPr lang="da-DK" altLang="da-DK" sz="1000" b="0" kern="1200" noProof="1">
                <a:solidFill>
                  <a:schemeClr val="tx1"/>
                </a:solidFill>
                <a:latin typeface="+mn-lt"/>
                <a:ea typeface="+mn-ea"/>
                <a:cs typeface="Arial" charset="0"/>
              </a:rPr>
            </a:br>
            <a:r>
              <a:rPr lang="da-DK" altLang="da-DK" sz="1000" b="1" kern="1200" noProof="1">
                <a:solidFill>
                  <a:schemeClr val="tx1"/>
                </a:solidFill>
                <a:latin typeface="+mn-lt"/>
                <a:ea typeface="+mn-ea"/>
                <a:cs typeface="Arial" charset="0"/>
              </a:rPr>
              <a:t>2. </a:t>
            </a:r>
            <a:r>
              <a:rPr lang="da-DK" altLang="da-DK" sz="1000" b="0" kern="1200" noProof="1">
                <a:solidFill>
                  <a:schemeClr val="tx1"/>
                </a:solidFill>
                <a:latin typeface="+mn-lt"/>
                <a:ea typeface="+mn-ea"/>
                <a:cs typeface="Arial" charset="0"/>
              </a:rPr>
              <a:t>Vælg</a:t>
            </a:r>
            <a:r>
              <a:rPr lang="da-DK" altLang="da-DK" sz="1000" b="0" kern="1200" baseline="0" noProof="1">
                <a:solidFill>
                  <a:schemeClr val="tx1"/>
                </a:solidFill>
                <a:latin typeface="+mn-lt"/>
                <a:ea typeface="+mn-ea"/>
                <a:cs typeface="Arial" charset="0"/>
              </a:rPr>
              <a:t> </a:t>
            </a:r>
            <a:r>
              <a:rPr lang="da-DK" altLang="da-DK" sz="1000" b="1" kern="1200" baseline="0" noProof="1">
                <a:solidFill>
                  <a:schemeClr val="tx1"/>
                </a:solidFill>
                <a:latin typeface="+mn-lt"/>
                <a:ea typeface="+mn-ea"/>
                <a:cs typeface="Arial" charset="0"/>
              </a:rPr>
              <a:t>Skift billede</a:t>
            </a:r>
          </a:p>
          <a:p>
            <a:pPr algn="l" eaLnBrk="1" hangingPunct="1">
              <a:spcBef>
                <a:spcPct val="0"/>
              </a:spcBef>
              <a:buFontTx/>
              <a:buNone/>
              <a:defRPr/>
            </a:pPr>
            <a:r>
              <a:rPr lang="da-DK" altLang="da-DK" sz="1000" b="1" kern="1200" baseline="0" noProof="1">
                <a:solidFill>
                  <a:schemeClr val="tx1"/>
                </a:solidFill>
                <a:latin typeface="+mn-lt"/>
                <a:ea typeface="+mn-ea"/>
                <a:cs typeface="Arial" charset="0"/>
              </a:rPr>
              <a:t>3. </a:t>
            </a:r>
            <a:r>
              <a:rPr lang="da-DK" altLang="da-DK" sz="1000" b="0" kern="1200" baseline="0" noProof="1">
                <a:solidFill>
                  <a:schemeClr val="tx1"/>
                </a:solidFill>
                <a:latin typeface="+mn-lt"/>
                <a:ea typeface="+mn-ea"/>
                <a:cs typeface="Arial" charset="0"/>
              </a:rPr>
              <a:t>Vælg det nye billede</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4.</a:t>
            </a:r>
            <a:r>
              <a:rPr lang="da-DK" altLang="da-DK" sz="1000" b="0" kern="1200" baseline="0" noProof="1">
                <a:solidFill>
                  <a:schemeClr val="tx1"/>
                </a:solidFill>
                <a:latin typeface="+mn-lt"/>
                <a:ea typeface="+mn-ea"/>
                <a:cs typeface="Arial" charset="0"/>
              </a:rPr>
              <a:t> Tryk </a:t>
            </a:r>
            <a:r>
              <a:rPr lang="da-DK" altLang="da-DK" sz="1000" b="1" kern="1200" baseline="0" noProof="1">
                <a:solidFill>
                  <a:schemeClr val="tx1"/>
                </a:solidFill>
                <a:latin typeface="+mn-lt"/>
                <a:ea typeface="+mn-ea"/>
                <a:cs typeface="Arial" charset="0"/>
              </a:rPr>
              <a:t>Indsæt</a:t>
            </a:r>
            <a:br>
              <a:rPr lang="da-DK" altLang="da-DK" sz="1000" b="1"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5. </a:t>
            </a:r>
            <a:r>
              <a:rPr lang="da-DK" altLang="da-DK" sz="1000" b="0" kern="1200" baseline="0" noProof="1">
                <a:solidFill>
                  <a:schemeClr val="tx1"/>
                </a:solidFill>
                <a:latin typeface="+mn-lt"/>
                <a:ea typeface="+mn-ea"/>
                <a:cs typeface="Arial" charset="0"/>
              </a:rPr>
              <a:t>Højre klik og vælg </a:t>
            </a:r>
            <a:br>
              <a:rPr lang="da-DK" altLang="da-DK" sz="1000" b="0" kern="1200" baseline="0" noProof="1">
                <a:solidFill>
                  <a:schemeClr val="tx1"/>
                </a:solidFill>
                <a:latin typeface="+mn-lt"/>
                <a:ea typeface="+mn-ea"/>
                <a:cs typeface="Arial" charset="0"/>
              </a:rPr>
            </a:br>
            <a:r>
              <a:rPr lang="da-DK" altLang="da-DK" sz="1000" b="1" kern="1200" baseline="0" noProof="1">
                <a:solidFill>
                  <a:schemeClr val="tx1"/>
                </a:solidFill>
                <a:latin typeface="+mn-lt"/>
                <a:ea typeface="+mn-ea"/>
                <a:cs typeface="Arial" charset="0"/>
              </a:rPr>
              <a:t>Nulstil</a:t>
            </a:r>
            <a:r>
              <a:rPr lang="da-DK" altLang="da-DK" sz="1000" b="0" kern="1200" baseline="0" noProof="1">
                <a:solidFill>
                  <a:schemeClr val="tx1"/>
                </a:solidFill>
                <a:latin typeface="+mn-lt"/>
                <a:ea typeface="+mn-ea"/>
                <a:cs typeface="Arial" charset="0"/>
              </a:rPr>
              <a:t> hvis pladsholderen </a:t>
            </a:r>
            <a:br>
              <a:rPr lang="da-DK" altLang="da-DK" sz="1000" b="0" kern="1200" baseline="0" noProof="1">
                <a:solidFill>
                  <a:schemeClr val="tx1"/>
                </a:solidFill>
                <a:latin typeface="+mn-lt"/>
                <a:ea typeface="+mn-ea"/>
                <a:cs typeface="Arial" charset="0"/>
              </a:rPr>
            </a:br>
            <a:r>
              <a:rPr lang="da-DK" altLang="da-DK" sz="1000" b="0" kern="1200" baseline="0" noProof="1">
                <a:solidFill>
                  <a:schemeClr val="tx1"/>
                </a:solidFill>
                <a:latin typeface="+mn-lt"/>
                <a:ea typeface="+mn-ea"/>
                <a:cs typeface="Arial" charset="0"/>
              </a:rPr>
              <a:t>forandrer sig</a:t>
            </a:r>
            <a:endParaRPr lang="da-DK" altLang="da-DK" sz="1000" b="0" kern="1200" noProof="1">
              <a:solidFill>
                <a:schemeClr val="tx1"/>
              </a:solidFill>
              <a:latin typeface="+mn-lt"/>
              <a:ea typeface="+mn-ea"/>
              <a:cs typeface="Arial" charset="0"/>
            </a:endParaRPr>
          </a:p>
        </p:txBody>
      </p:sp>
    </p:spTree>
    <p:extLst>
      <p:ext uri="{BB962C8B-B14F-4D97-AF65-F5344CB8AC3E}">
        <p14:creationId xmlns:p14="http://schemas.microsoft.com/office/powerpoint/2010/main" val="3641112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sside VI - tekst/citat">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fld id="{769006F1-A6AF-413B-AB71-74C0F11C5094}" type="datetime2">
              <a:rPr lang="da-DK" smtClean="0"/>
              <a:t>24. september 2024</a:t>
            </a:fld>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r>
              <a:rPr lang="da-DK" dirty="0"/>
              <a:t>Titel på præsentationen</a:t>
            </a:r>
          </a:p>
        </p:txBody>
      </p:sp>
      <p:sp>
        <p:nvSpPr>
          <p:cNvPr id="9" name="Pladsholder til tekst 7"/>
          <p:cNvSpPr>
            <a:spLocks noGrp="1"/>
          </p:cNvSpPr>
          <p:nvPr>
            <p:ph type="body" sz="quarter" idx="13" hasCustomPrompt="1"/>
          </p:nvPr>
        </p:nvSpPr>
        <p:spPr>
          <a:xfrm>
            <a:off x="577455" y="584199"/>
            <a:ext cx="3887786" cy="5257801"/>
          </a:xfrm>
        </p:spPr>
        <p:txBody>
          <a:bodyPr tIns="36000"/>
          <a:lstStyle>
            <a:lvl1pPr marL="0" indent="0">
              <a:lnSpc>
                <a:spcPct val="83000"/>
              </a:lnSpc>
              <a:spcBef>
                <a:spcPts val="600"/>
              </a:spcBef>
              <a:spcAft>
                <a:spcPts val="0"/>
              </a:spcAft>
              <a:buFontTx/>
              <a:buNone/>
              <a:defRPr lang="da-DK" sz="1800" kern="1200" spc="-90" baseline="0" dirty="0" smtClean="0">
                <a:solidFill>
                  <a:schemeClr val="tx1"/>
                </a:solidFill>
                <a:latin typeface="+mn-lt"/>
                <a:ea typeface="+mn-ea"/>
                <a:cs typeface="+mn-cs"/>
              </a:defRPr>
            </a:lvl1pPr>
            <a:lvl2pPr>
              <a:spcBef>
                <a:spcPts val="600"/>
              </a:spcBef>
              <a:defRPr lang="da-DK" sz="1400" kern="1200" spc="-90" baseline="0" dirty="0" smtClean="0">
                <a:solidFill>
                  <a:schemeClr val="tx1"/>
                </a:solidFill>
                <a:latin typeface="+mn-lt"/>
                <a:ea typeface="+mn-ea"/>
                <a:cs typeface="+mn-cs"/>
              </a:defRPr>
            </a:lvl2pPr>
            <a:lvl3pPr>
              <a:spcBef>
                <a:spcPts val="600"/>
              </a:spcBef>
              <a:defRPr lang="da-DK"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None/>
              <a:defRPr lang="da-DK" sz="1050" kern="1200" dirty="0" smtClean="0">
                <a:solidFill>
                  <a:schemeClr val="tx1"/>
                </a:solidFill>
                <a:latin typeface="+mn-lt"/>
                <a:ea typeface="+mn-ea"/>
                <a:cs typeface="+mn-cs"/>
              </a:defRPr>
            </a:lvl4pPr>
            <a:lvl5pPr>
              <a:defRPr lang="en-GB" sz="1050" kern="1200" dirty="0">
                <a:solidFill>
                  <a:schemeClr val="tx1"/>
                </a:solidFill>
                <a:latin typeface="VIA Type Office Light" panose="02000503000000020004" pitchFamily="2" charset="0"/>
                <a:ea typeface="+mn-ea"/>
                <a:cs typeface="+mn-cs"/>
              </a:defRPr>
            </a:lvl5pPr>
          </a:lstStyle>
          <a:p>
            <a:pPr lvl="0"/>
            <a:r>
              <a:rPr lang="da-DK" dirty="0"/>
              <a:t>Første niveau tekst </a:t>
            </a:r>
            <a:r>
              <a:rPr lang="da-DK" dirty="0" err="1"/>
              <a:t>regular</a:t>
            </a:r>
            <a:r>
              <a:rPr lang="da-DK" dirty="0"/>
              <a:t>, brug forøg/formindsk listeniveau for at hoppe mellem niveauerne</a:t>
            </a:r>
          </a:p>
          <a:p>
            <a:pPr marL="0" lvl="1" indent="0" algn="l" defTabSz="914400" rtl="0" eaLnBrk="1" latinLnBrk="0" hangingPunct="1">
              <a:lnSpc>
                <a:spcPct val="89000"/>
              </a:lnSpc>
              <a:spcBef>
                <a:spcPts val="0"/>
              </a:spcBef>
              <a:buFont typeface="VIA Type Office" panose="02000503000000020004" pitchFamily="2" charset="0"/>
              <a:buNone/>
            </a:pPr>
            <a:r>
              <a:rPr lang="da-DK" dirty="0"/>
              <a:t>H5 </a:t>
            </a:r>
            <a:r>
              <a:rPr lang="da-DK" dirty="0" err="1"/>
              <a:t>Regular</a:t>
            </a:r>
            <a:endParaRPr lang="da-DK" dirty="0"/>
          </a:p>
          <a:p>
            <a:pPr marL="0" lvl="2" indent="0" algn="l" defTabSz="914400" rtl="0" eaLnBrk="1" latinLnBrk="0" hangingPunct="1">
              <a:lnSpc>
                <a:spcPct val="89000"/>
              </a:lnSpc>
              <a:spcBef>
                <a:spcPts val="0"/>
              </a:spcBef>
              <a:buFontTx/>
              <a:buNone/>
            </a:pPr>
            <a:r>
              <a:rPr lang="da-DK" dirty="0"/>
              <a:t>H5 Light</a:t>
            </a:r>
          </a:p>
          <a:p>
            <a:pPr lvl="3"/>
            <a:r>
              <a:rPr lang="da-DK" dirty="0"/>
              <a:t>H6 </a:t>
            </a:r>
            <a:r>
              <a:rPr lang="da-DK" dirty="0" err="1"/>
              <a:t>Regular</a:t>
            </a:r>
            <a:endParaRPr lang="da-DK" dirty="0"/>
          </a:p>
          <a:p>
            <a:pPr marL="0" lvl="4" indent="0" algn="l" defTabSz="914400" rtl="0" eaLnBrk="1" latinLnBrk="0" hangingPunct="1">
              <a:lnSpc>
                <a:spcPct val="89000"/>
              </a:lnSpc>
              <a:spcBef>
                <a:spcPts val="0"/>
              </a:spcBef>
              <a:buFont typeface="VIA Type Office" panose="02000503000000020004" pitchFamily="2" charset="0"/>
              <a:buNone/>
            </a:pPr>
            <a:r>
              <a:rPr lang="da-DK" dirty="0"/>
              <a:t>H6 Light</a:t>
            </a:r>
          </a:p>
        </p:txBody>
      </p:sp>
      <p:sp>
        <p:nvSpPr>
          <p:cNvPr id="13" name="AutoShape 4"/>
          <p:cNvSpPr>
            <a:spLocks/>
          </p:cNvSpPr>
          <p:nvPr userDrawn="1"/>
        </p:nvSpPr>
        <p:spPr bwMode="gray">
          <a:xfrm>
            <a:off x="9252520" y="584200"/>
            <a:ext cx="21173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l"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p:txBody>
      </p:sp>
      <p:grpSp>
        <p:nvGrpSpPr>
          <p:cNvPr id="7" name="Gruppe 6"/>
          <p:cNvGrpSpPr/>
          <p:nvPr userDrawn="1"/>
        </p:nvGrpSpPr>
        <p:grpSpPr>
          <a:xfrm>
            <a:off x="-552513" y="1507530"/>
            <a:ext cx="457200" cy="464820"/>
            <a:chOff x="-552513" y="3200301"/>
            <a:chExt cx="457200" cy="464820"/>
          </a:xfrm>
        </p:grpSpPr>
        <p:pic>
          <p:nvPicPr>
            <p:cNvPr id="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2513" y="3200301"/>
              <a:ext cx="45720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24"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6123" y="3455571"/>
              <a:ext cx="438150"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45"/>
            <p:cNvSpPr/>
            <p:nvPr userDrawn="1"/>
          </p:nvSpPr>
          <p:spPr>
            <a:xfrm>
              <a:off x="-327048" y="3455571"/>
              <a:ext cx="219075" cy="201612"/>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26"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sp>
        <p:nvSpPr>
          <p:cNvPr id="28" name="Title 1"/>
          <p:cNvSpPr>
            <a:spLocks noGrp="1"/>
          </p:cNvSpPr>
          <p:nvPr>
            <p:ph type="title" hasCustomPrompt="1"/>
          </p:nvPr>
        </p:nvSpPr>
        <p:spPr>
          <a:xfrm>
            <a:off x="4631419" y="584198"/>
            <a:ext cx="3937026" cy="3672893"/>
          </a:xfrm>
        </p:spPr>
        <p:txBody>
          <a:bodyPr/>
          <a:lstStyle>
            <a:lvl1pPr>
              <a:defRPr baseline="0"/>
            </a:lvl1pPr>
          </a:lstStyle>
          <a:p>
            <a:r>
              <a:rPr lang="da-DK" dirty="0"/>
              <a:t>Overskrift i flere linjer</a:t>
            </a:r>
          </a:p>
        </p:txBody>
      </p:sp>
      <p:pic>
        <p:nvPicPr>
          <p:cNvPr id="29"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87042"/>
          <a:stretch/>
        </p:blipFill>
        <p:spPr bwMode="auto">
          <a:xfrm>
            <a:off x="9252520" y="1232756"/>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AutoShape 4"/>
          <p:cNvSpPr>
            <a:spLocks/>
          </p:cNvSpPr>
          <p:nvPr userDrawn="1"/>
        </p:nvSpPr>
        <p:spPr bwMode="gray">
          <a:xfrm>
            <a:off x="-2196752" y="584200"/>
            <a:ext cx="211737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18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grpSp>
        <p:nvGrpSpPr>
          <p:cNvPr id="31" name="Gruppe 30"/>
          <p:cNvGrpSpPr/>
          <p:nvPr userDrawn="1"/>
        </p:nvGrpSpPr>
        <p:grpSpPr>
          <a:xfrm>
            <a:off x="-2261220" y="3657183"/>
            <a:ext cx="2148167" cy="3180414"/>
            <a:chOff x="-2261220" y="2628888"/>
            <a:chExt cx="2148167" cy="3180414"/>
          </a:xfrm>
        </p:grpSpPr>
        <p:pic>
          <p:nvPicPr>
            <p:cNvPr id="32"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3"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4" name="Gruppe 33"/>
            <p:cNvGrpSpPr/>
            <p:nvPr userDrawn="1"/>
          </p:nvGrpSpPr>
          <p:grpSpPr>
            <a:xfrm>
              <a:off x="-1426464" y="4317211"/>
              <a:ext cx="1313411" cy="1492091"/>
              <a:chOff x="-1426464" y="4279878"/>
              <a:chExt cx="1313411" cy="1492091"/>
            </a:xfrm>
          </p:grpSpPr>
          <p:pic>
            <p:nvPicPr>
              <p:cNvPr id="35"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6" name="Lige forbindelse 35"/>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ge forbindelse 36"/>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ktangel 37"/>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39" name="Tekstboks 38"/>
          <p:cNvSpPr txBox="1"/>
          <p:nvPr userDrawn="1"/>
        </p:nvSpPr>
        <p:spPr>
          <a:xfrm>
            <a:off x="-2389014" y="5918968"/>
            <a:ext cx="96255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0" name="Rektangel 39"/>
          <p:cNvSpPr/>
          <p:nvPr userDrawn="1"/>
        </p:nvSpPr>
        <p:spPr>
          <a:xfrm>
            <a:off x="-1019379" y="591896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41" name="Lige forbindelse 40"/>
          <p:cNvCxnSpPr>
            <a:endCxn id="40" idx="0"/>
          </p:cNvCxnSpPr>
          <p:nvPr userDrawn="1"/>
        </p:nvCxnSpPr>
        <p:spPr>
          <a:xfrm>
            <a:off x="-720588" y="4503569"/>
            <a:ext cx="14589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3"/>
          <p:cNvSpPr txBox="1"/>
          <p:nvPr userDrawn="1"/>
        </p:nvSpPr>
        <p:spPr>
          <a:xfrm>
            <a:off x="-2330450" y="2528888"/>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43" name="Text Placeholder 16"/>
          <p:cNvSpPr>
            <a:spLocks noGrp="1"/>
          </p:cNvSpPr>
          <p:nvPr>
            <p:ph type="body" sz="quarter" idx="14"/>
          </p:nvPr>
        </p:nvSpPr>
        <p:spPr>
          <a:xfrm>
            <a:off x="576000" y="5922000"/>
            <a:ext cx="1836000" cy="374400"/>
          </a:xfrm>
          <a:blipFill>
            <a:blip r:embed="rId7"/>
            <a:stretch>
              <a:fillRect/>
            </a:stretch>
          </a:blipFill>
        </p:spPr>
        <p:txBody>
          <a:bodyPr tIns="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1009181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B80A49-9E4D-4041-B8FA-3CA46EBBF1A1}" type="datetime2">
              <a:rPr lang="da-DK" smtClean="0"/>
              <a:t>24. september 2024</a:t>
            </a:fld>
            <a:endParaRPr lang="da-DK" dirty="0"/>
          </a:p>
        </p:txBody>
      </p:sp>
      <p:sp>
        <p:nvSpPr>
          <p:cNvPr id="3" name="Footer Placeholder 2"/>
          <p:cNvSpPr>
            <a:spLocks noGrp="1"/>
          </p:cNvSpPr>
          <p:nvPr>
            <p:ph type="ftr" sz="quarter" idx="11"/>
          </p:nvPr>
        </p:nvSpPr>
        <p:spPr/>
        <p:txBody>
          <a:bodyPr/>
          <a:lstStyle/>
          <a:p>
            <a:r>
              <a:rPr lang="da-DK" dirty="0"/>
              <a:t>Titel på præsentationen</a:t>
            </a:r>
          </a:p>
        </p:txBody>
      </p:sp>
      <p:sp>
        <p:nvSpPr>
          <p:cNvPr id="4" name="Slide Number Placeholder 3"/>
          <p:cNvSpPr>
            <a:spLocks noGrp="1"/>
          </p:cNvSpPr>
          <p:nvPr>
            <p:ph type="sldNum" sz="quarter" idx="12"/>
          </p:nvPr>
        </p:nvSpPr>
        <p:spPr/>
        <p:txBody>
          <a:bodyPr/>
          <a:lstStyle/>
          <a:p>
            <a:fld id="{5BA07366-CB75-4AA8-9E5B-928B849F427C}" type="slidenum">
              <a:rPr lang="da-DK" smtClean="0"/>
              <a:t>‹nr.›</a:t>
            </a:fld>
            <a:endParaRPr lang="da-DK" dirty="0"/>
          </a:p>
        </p:txBody>
      </p:sp>
      <p:grpSp>
        <p:nvGrpSpPr>
          <p:cNvPr id="6" name="Gruppe 5"/>
          <p:cNvGrpSpPr/>
          <p:nvPr userDrawn="1"/>
        </p:nvGrpSpPr>
        <p:grpSpPr>
          <a:xfrm>
            <a:off x="-2261220" y="3657183"/>
            <a:ext cx="2148167" cy="3180414"/>
            <a:chOff x="-2261220" y="2628888"/>
            <a:chExt cx="2148167" cy="3180414"/>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9" name="Gruppe 8"/>
            <p:cNvGrpSpPr/>
            <p:nvPr userDrawn="1"/>
          </p:nvGrpSpPr>
          <p:grpSpPr>
            <a:xfrm>
              <a:off x="-1426464" y="4317211"/>
              <a:ext cx="1313411" cy="1492091"/>
              <a:chOff x="-1426464" y="4279878"/>
              <a:chExt cx="1313411" cy="1492091"/>
            </a:xfrm>
          </p:grpSpPr>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1" name="Lige forbindelse 10"/>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Lige forbindelse 11"/>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ktangel 12"/>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14" name="Tekstboks 13"/>
          <p:cNvSpPr txBox="1"/>
          <p:nvPr userDrawn="1"/>
        </p:nvSpPr>
        <p:spPr>
          <a:xfrm>
            <a:off x="-2389014" y="5918968"/>
            <a:ext cx="96255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15" name="Rektangel 14"/>
          <p:cNvSpPr/>
          <p:nvPr userDrawn="1"/>
        </p:nvSpPr>
        <p:spPr>
          <a:xfrm>
            <a:off x="-1019379" y="591896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16" name="Lige forbindelse 15"/>
          <p:cNvCxnSpPr>
            <a:endCxn id="15" idx="0"/>
          </p:cNvCxnSpPr>
          <p:nvPr userDrawn="1"/>
        </p:nvCxnSpPr>
        <p:spPr>
          <a:xfrm>
            <a:off x="-720588" y="4503569"/>
            <a:ext cx="14589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
          <p:cNvSpPr txBox="1"/>
          <p:nvPr userDrawn="1"/>
        </p:nvSpPr>
        <p:spPr>
          <a:xfrm>
            <a:off x="-2330450" y="6631"/>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8" name="Text Placeholder 16"/>
          <p:cNvSpPr>
            <a:spLocks noGrp="1"/>
          </p:cNvSpPr>
          <p:nvPr>
            <p:ph type="body" sz="quarter" idx="14"/>
          </p:nvPr>
        </p:nvSpPr>
        <p:spPr>
          <a:xfrm>
            <a:off x="576000" y="5922000"/>
            <a:ext cx="1836000" cy="374400"/>
          </a:xfrm>
          <a:blipFill>
            <a:blip r:embed="rId4"/>
            <a:stretch>
              <a:fillRect/>
            </a:stretch>
          </a:blipFill>
        </p:spPr>
        <p:txBody>
          <a:bodyPr tIns="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3069914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titeltypografi i masteren</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25000"/>
              </a:lnSpc>
              <a:spcBef>
                <a:spcPts val="0"/>
              </a:spcBef>
              <a:spcAft>
                <a:spcPts val="0"/>
              </a:spcAft>
              <a:buClrTx/>
              <a:buSzTx/>
              <a:buFontTx/>
              <a:buNone/>
              <a:tabLst/>
              <a:defRPr/>
            </a:pPr>
            <a:fld id="{270CEDC2-11B1-4929-8061-863B5B20B9E2}" type="datetime1">
              <a:rPr kumimoji="0" lang="en-US"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pPr marL="0" marR="0" lvl="0" indent="0" algn="l" defTabSz="914400" rtl="0" eaLnBrk="1" fontAlgn="auto" latinLnBrk="0" hangingPunct="1">
                <a:lnSpc>
                  <a:spcPct val="125000"/>
                </a:lnSpc>
                <a:spcBef>
                  <a:spcPts val="0"/>
                </a:spcBef>
                <a:spcAft>
                  <a:spcPts val="0"/>
                </a:spcAft>
                <a:buClrTx/>
                <a:buSzTx/>
                <a:buFontTx/>
                <a:buNone/>
                <a:tabLst/>
                <a:defRPr/>
              </a:pPr>
              <a:t>9/24/2024</a:t>
            </a:fld>
            <a:endPar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25000"/>
              </a:lnSpc>
              <a:spcBef>
                <a:spcPts val="0"/>
              </a:spcBef>
              <a:spcAft>
                <a:spcPts val="0"/>
              </a:spcAft>
              <a:buClrTx/>
              <a:buSzTx/>
              <a:buFontTx/>
              <a:buNone/>
              <a:tabLst/>
              <a:defRPr/>
            </a:pPr>
            <a:endParaRPr kumimoji="0" 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327100C-419E-43B7-8F2E-3EF50185A867}" type="slidenum">
              <a:rPr kumimoji="0" lang="da-DK" alt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‹nr.›</a:t>
            </a:fld>
            <a:endParaRPr kumimoji="0" lang="da-DK" altLang="da-DK" sz="800" b="0" i="0" u="none" strike="noStrike" kern="1200" cap="none" spc="0" normalizeH="0" baseline="0" noProof="0">
              <a:ln>
                <a:noFill/>
              </a:ln>
              <a:solidFill>
                <a:srgbClr val="414141"/>
              </a:solidFill>
              <a:effectLst/>
              <a:uLnTx/>
              <a:uFillTx/>
              <a:latin typeface="VIA Type Office Light" panose="02000503000000020004" pitchFamily="2" charset="0"/>
              <a:ea typeface="+mn-ea"/>
              <a:cs typeface="+mn-cs"/>
            </a:endParaRPr>
          </a:p>
        </p:txBody>
      </p:sp>
    </p:spTree>
    <p:extLst>
      <p:ext uri="{BB962C8B-B14F-4D97-AF65-F5344CB8AC3E}">
        <p14:creationId xmlns:p14="http://schemas.microsoft.com/office/powerpoint/2010/main" val="277597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II - stor overskrif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4791" y="584200"/>
            <a:ext cx="6001897" cy="3863864"/>
          </a:xfrm>
        </p:spPr>
        <p:txBody>
          <a:bodyPr tIns="90000" anchor="t" anchorCtr="0"/>
          <a:lstStyle>
            <a:lvl1pPr>
              <a:defRPr sz="7200">
                <a:latin typeface="VIA Type Office Light" panose="02000503000000020004" pitchFamily="2" charset="0"/>
              </a:defRPr>
            </a:lvl1pPr>
          </a:lstStyle>
          <a:p>
            <a:r>
              <a:rPr lang="da-DK" dirty="0"/>
              <a:t>Overskrift</a:t>
            </a:r>
          </a:p>
        </p:txBody>
      </p:sp>
      <p:sp>
        <p:nvSpPr>
          <p:cNvPr id="4" name="Date Placeholder 3"/>
          <p:cNvSpPr>
            <a:spLocks noGrp="1"/>
          </p:cNvSpPr>
          <p:nvPr>
            <p:ph type="dt" sz="half" idx="10"/>
          </p:nvPr>
        </p:nvSpPr>
        <p:spPr/>
        <p:txBody>
          <a:bodyPr/>
          <a:lstStyle/>
          <a:p>
            <a:fld id="{3581141E-2527-4759-A086-BA2462B7CB2E}"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2" name="AutoShape 4"/>
          <p:cNvSpPr>
            <a:spLocks/>
          </p:cNvSpPr>
          <p:nvPr userDrawn="1"/>
        </p:nvSpPr>
        <p:spPr bwMode="gray">
          <a:xfrm>
            <a:off x="-1951038" y="584200"/>
            <a:ext cx="18716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ord i overskrift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20688"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3" name="Text Placeholder 16"/>
          <p:cNvSpPr>
            <a:spLocks noGrp="1"/>
          </p:cNvSpPr>
          <p:nvPr>
            <p:ph type="body" sz="quarter" idx="14"/>
          </p:nvPr>
        </p:nvSpPr>
        <p:spPr>
          <a:xfrm>
            <a:off x="576000" y="5922000"/>
            <a:ext cx="1836000" cy="374400"/>
          </a:xfrm>
          <a:blipFill>
            <a:blip r:embed="rId3"/>
            <a:stretch>
              <a:fillRect/>
            </a:stretch>
          </a:blipFill>
        </p:spPr>
        <p:txBody>
          <a:bodyPr tIns="0">
            <a:normAutofit/>
          </a:bodyPr>
          <a:lstStyle>
            <a:lvl1pPr>
              <a:defRPr sz="100"/>
            </a:lvl1pPr>
          </a:lstStyle>
          <a:p>
            <a:pPr lvl="0"/>
            <a:r>
              <a:rPr lang="da-DK" noProof="1"/>
              <a:t>Klik for at redigere i master</a:t>
            </a:r>
          </a:p>
        </p:txBody>
      </p:sp>
      <p:grpSp>
        <p:nvGrpSpPr>
          <p:cNvPr id="14" name="Gruppe 37"/>
          <p:cNvGrpSpPr/>
          <p:nvPr userDrawn="1"/>
        </p:nvGrpSpPr>
        <p:grpSpPr>
          <a:xfrm>
            <a:off x="-2261220" y="3657183"/>
            <a:ext cx="2148167" cy="3180414"/>
            <a:chOff x="-2261220" y="2628888"/>
            <a:chExt cx="2148167" cy="3180414"/>
          </a:xfrm>
        </p:grpSpPr>
        <p:pic>
          <p:nvPicPr>
            <p:cNvPr id="1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6"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17" name="Gruppe 40"/>
            <p:cNvGrpSpPr/>
            <p:nvPr userDrawn="1"/>
          </p:nvGrpSpPr>
          <p:grpSpPr>
            <a:xfrm>
              <a:off x="-1426464" y="4317211"/>
              <a:ext cx="1313411" cy="1492091"/>
              <a:chOff x="-1426464" y="4279878"/>
              <a:chExt cx="1313411" cy="1492091"/>
            </a:xfrm>
          </p:grpSpPr>
          <p:pic>
            <p:nvPicPr>
              <p:cNvPr id="1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22"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3" name="Lige forbindelse 47"/>
          <p:cNvCxnSpPr>
            <a:endCxn id="22" idx="0"/>
          </p:cNvCxnSpPr>
          <p:nvPr userDrawn="1"/>
        </p:nvCxnSpPr>
        <p:spPr>
          <a:xfrm>
            <a:off x="-720588" y="4448064"/>
            <a:ext cx="145890" cy="13294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7" name="Straight Connector 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46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III - medium overskrif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7200" y="584200"/>
            <a:ext cx="596948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576001" y="1835441"/>
            <a:ext cx="594068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7A6BC75B-4F11-4478-B54B-732E83F76A76}"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20688"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utoShape 4"/>
          <p:cNvSpPr>
            <a:spLocks/>
          </p:cNvSpPr>
          <p:nvPr userDrawn="1"/>
        </p:nvSpPr>
        <p:spPr bwMode="gray">
          <a:xfrm>
            <a:off x="-2196752" y="584200"/>
            <a:ext cx="21173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5"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576000" y="5922000"/>
            <a:ext cx="1836000" cy="374400"/>
          </a:xfrm>
          <a:blipFill>
            <a:blip r:embed="rId3"/>
            <a:stretch>
              <a:fillRect/>
            </a:stretch>
          </a:blipFill>
        </p:spPr>
        <p:txBody>
          <a:bodyPr tIns="0">
            <a:normAutofit/>
          </a:bodyPr>
          <a:lstStyle>
            <a:lvl1pPr>
              <a:defRPr sz="100"/>
            </a:lvl1pPr>
          </a:lstStyle>
          <a:p>
            <a:pPr lvl="0"/>
            <a:r>
              <a:rPr lang="da-DK" noProof="1"/>
              <a:t>Klik for at redigere i master</a:t>
            </a:r>
          </a:p>
        </p:txBody>
      </p:sp>
      <p:grpSp>
        <p:nvGrpSpPr>
          <p:cNvPr id="8" name="Group 7"/>
          <p:cNvGrpSpPr/>
          <p:nvPr userDrawn="1"/>
        </p:nvGrpSpPr>
        <p:grpSpPr>
          <a:xfrm>
            <a:off x="-2389014" y="3657183"/>
            <a:ext cx="2275961" cy="3180414"/>
            <a:chOff x="-2389014" y="3657183"/>
            <a:chExt cx="2275961" cy="3180414"/>
          </a:xfrm>
        </p:grpSpPr>
        <p:grpSp>
          <p:nvGrpSpPr>
            <p:cNvPr id="16" name="Gruppe 37"/>
            <p:cNvGrpSpPr/>
            <p:nvPr userDrawn="1"/>
          </p:nvGrpSpPr>
          <p:grpSpPr>
            <a:xfrm>
              <a:off x="-2261220" y="3657183"/>
              <a:ext cx="2148167" cy="3180414"/>
              <a:chOff x="-2261220" y="2628888"/>
              <a:chExt cx="2148167" cy="3180414"/>
            </a:xfrm>
          </p:grpSpPr>
          <p:pic>
            <p:nvPicPr>
              <p:cNvPr id="1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8"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19" name="Gruppe 40"/>
              <p:cNvGrpSpPr/>
              <p:nvPr userDrawn="1"/>
            </p:nvGrpSpPr>
            <p:grpSpPr>
              <a:xfrm>
                <a:off x="-1426464" y="4317211"/>
                <a:ext cx="1313411" cy="1492091"/>
                <a:chOff x="-1426464" y="4279878"/>
                <a:chExt cx="1313411" cy="1492091"/>
              </a:xfrm>
            </p:grpSpPr>
            <p:pic>
              <p:nvPicPr>
                <p:cNvPr id="20"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1"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grpSp>
        </p:grpSp>
        <p:sp>
          <p:nvSpPr>
            <p:cNvPr id="24"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cxnSp>
          <p:nvCxnSpPr>
            <p:cNvPr id="25" name="Lige forbindelse 47"/>
            <p:cNvCxnSpPr>
              <a:endCxn id="24"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27"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43232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III lys foto baggrund">
    <p:spTree>
      <p:nvGrpSpPr>
        <p:cNvPr id="1" name=""/>
        <p:cNvGrpSpPr/>
        <p:nvPr/>
      </p:nvGrpSpPr>
      <p:grpSpPr>
        <a:xfrm>
          <a:off x="0" y="0"/>
          <a:ext cx="0" cy="0"/>
          <a:chOff x="0" y="0"/>
          <a:chExt cx="0" cy="0"/>
        </a:xfrm>
      </p:grpSpPr>
      <p:sp>
        <p:nvSpPr>
          <p:cNvPr id="15" name="Rectangle 24"/>
          <p:cNvSpPr/>
          <p:nvPr userDrawn="1"/>
        </p:nvSpPr>
        <p:spPr>
          <a:xfrm>
            <a:off x="0" y="0"/>
            <a:ext cx="9144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1" name="Pladsholder til billede 7"/>
          <p:cNvSpPr>
            <a:spLocks noGrp="1"/>
          </p:cNvSpPr>
          <p:nvPr>
            <p:ph type="pic" sz="quarter" idx="15" hasCustomPrompt="1"/>
          </p:nvPr>
        </p:nvSpPr>
        <p:spPr>
          <a:xfrm>
            <a:off x="0" y="0"/>
            <a:ext cx="9144000" cy="6858000"/>
          </a:xfrm>
        </p:spPr>
        <p:txBody>
          <a:bodyPr tIns="864000" anchor="ctr" anchorCtr="0">
            <a:normAutofit/>
          </a:bodyPr>
          <a:lstStyle>
            <a:lvl1pPr marL="0" indent="0" algn="ctr">
              <a:buNone/>
              <a:defRPr sz="1800" spc="0" baseline="0">
                <a:solidFill>
                  <a:schemeClr val="tx1"/>
                </a:solidFill>
                <a:latin typeface="VIA Type Office Light" panose="02000503000000020004" pitchFamily="2" charset="0"/>
              </a:defRPr>
            </a:lvl1pPr>
          </a:lstStyle>
          <a:p>
            <a:r>
              <a:rPr lang="en-GB" noProof="1"/>
              <a:t>Indsæt billede</a:t>
            </a:r>
          </a:p>
        </p:txBody>
      </p:sp>
      <p:sp>
        <p:nvSpPr>
          <p:cNvPr id="2" name="Title 1"/>
          <p:cNvSpPr>
            <a:spLocks noGrp="1"/>
          </p:cNvSpPr>
          <p:nvPr>
            <p:ph type="ctrTitle" hasCustomPrompt="1"/>
          </p:nvPr>
        </p:nvSpPr>
        <p:spPr>
          <a:xfrm>
            <a:off x="547200" y="584200"/>
            <a:ext cx="596948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576001" y="1835441"/>
            <a:ext cx="594068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AC1DADFD-D157-4D97-A67A-05542057380F}"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20688"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AutoShape 4"/>
          <p:cNvSpPr>
            <a:spLocks/>
          </p:cNvSpPr>
          <p:nvPr userDrawn="1"/>
        </p:nvSpPr>
        <p:spPr bwMode="gray">
          <a:xfrm>
            <a:off x="-2196752" y="584200"/>
            <a:ext cx="21173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8"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4" name="Text Placeholder 16"/>
          <p:cNvSpPr>
            <a:spLocks noGrp="1"/>
          </p:cNvSpPr>
          <p:nvPr>
            <p:ph type="body" sz="quarter" idx="14"/>
          </p:nvPr>
        </p:nvSpPr>
        <p:spPr>
          <a:xfrm>
            <a:off x="576000" y="5922000"/>
            <a:ext cx="1836000" cy="374400"/>
          </a:xfrm>
          <a:blipFill>
            <a:blip r:embed="rId3"/>
            <a:stretch>
              <a:fillRect/>
            </a:stretch>
          </a:blipFill>
        </p:spPr>
        <p:txBody>
          <a:bodyPr tIns="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3197281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ul Forside III">
    <p:spTree>
      <p:nvGrpSpPr>
        <p:cNvPr id="1" name=""/>
        <p:cNvGrpSpPr/>
        <p:nvPr/>
      </p:nvGrpSpPr>
      <p:grpSpPr>
        <a:xfrm>
          <a:off x="0" y="0"/>
          <a:ext cx="0" cy="0"/>
          <a:chOff x="0" y="0"/>
          <a:chExt cx="0" cy="0"/>
        </a:xfrm>
      </p:grpSpPr>
      <p:sp>
        <p:nvSpPr>
          <p:cNvPr id="25" name="Rectangle 24"/>
          <p:cNvSpPr/>
          <p:nvPr userDrawn="1"/>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ctrTitle" hasCustomPrompt="1"/>
          </p:nvPr>
        </p:nvSpPr>
        <p:spPr>
          <a:xfrm>
            <a:off x="547200" y="584200"/>
            <a:ext cx="596948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576001" y="1835441"/>
            <a:ext cx="594068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18D3DC74-F0C6-4ED3-9B16-1AD7E10464DD}"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20688"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196752" y="584200"/>
            <a:ext cx="21173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576000" y="5922000"/>
            <a:ext cx="1836000" cy="374400"/>
          </a:xfrm>
          <a:blipFill>
            <a:blip r:embed="rId3"/>
            <a:stretch>
              <a:fillRect/>
            </a:stretch>
          </a:blipFill>
        </p:spPr>
        <p:txBody>
          <a:bodyPr tIns="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1357024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range Forside III">
    <p:spTree>
      <p:nvGrpSpPr>
        <p:cNvPr id="1" name=""/>
        <p:cNvGrpSpPr/>
        <p:nvPr/>
      </p:nvGrpSpPr>
      <p:grpSpPr>
        <a:xfrm>
          <a:off x="0" y="0"/>
          <a:ext cx="0" cy="0"/>
          <a:chOff x="0" y="0"/>
          <a:chExt cx="0" cy="0"/>
        </a:xfrm>
      </p:grpSpPr>
      <p:sp>
        <p:nvSpPr>
          <p:cNvPr id="25" name="Rectangle 24"/>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ctrTitle" hasCustomPrompt="1"/>
          </p:nvPr>
        </p:nvSpPr>
        <p:spPr>
          <a:xfrm>
            <a:off x="547200" y="584200"/>
            <a:ext cx="5969488"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576001" y="1835441"/>
            <a:ext cx="594068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F11BD4C3-4D1D-4BD3-B193-05BE4DE7C61A}"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20688"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utoShape 4"/>
          <p:cNvSpPr>
            <a:spLocks/>
          </p:cNvSpPr>
          <p:nvPr userDrawn="1"/>
        </p:nvSpPr>
        <p:spPr bwMode="gray">
          <a:xfrm>
            <a:off x="-2196752" y="584200"/>
            <a:ext cx="21173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5"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576000" y="5922000"/>
            <a:ext cx="1836000" cy="374400"/>
          </a:xfrm>
          <a:blipFill>
            <a:blip r:embed="rId3"/>
            <a:stretch>
              <a:fillRect/>
            </a:stretch>
          </a:blipFill>
        </p:spPr>
        <p:txBody>
          <a:bodyPr tIns="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3285127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ød Forside III">
    <p:spTree>
      <p:nvGrpSpPr>
        <p:cNvPr id="1" name=""/>
        <p:cNvGrpSpPr/>
        <p:nvPr/>
      </p:nvGrpSpPr>
      <p:grpSpPr>
        <a:xfrm>
          <a:off x="0" y="0"/>
          <a:ext cx="0" cy="0"/>
          <a:chOff x="0" y="0"/>
          <a:chExt cx="0" cy="0"/>
        </a:xfrm>
      </p:grpSpPr>
      <p:sp>
        <p:nvSpPr>
          <p:cNvPr id="25" name="Rectangle 24"/>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ctrTitle" hasCustomPrompt="1"/>
          </p:nvPr>
        </p:nvSpPr>
        <p:spPr>
          <a:xfrm>
            <a:off x="547200" y="584200"/>
            <a:ext cx="596948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576001" y="1835441"/>
            <a:ext cx="594068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08399BF0-2E14-4569-94E6-9FE32D0DBF13}"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20688"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196752" y="584200"/>
            <a:ext cx="21173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576000" y="5922000"/>
            <a:ext cx="1836000" cy="374400"/>
          </a:xfrm>
          <a:blipFill>
            <a:blip r:embed="rId3"/>
            <a:stretch>
              <a:fillRect/>
            </a:stretch>
          </a:blipFill>
        </p:spPr>
        <p:txBody>
          <a:bodyPr tIns="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2580266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lla Forside III">
    <p:spTree>
      <p:nvGrpSpPr>
        <p:cNvPr id="1" name=""/>
        <p:cNvGrpSpPr/>
        <p:nvPr/>
      </p:nvGrpSpPr>
      <p:grpSpPr>
        <a:xfrm>
          <a:off x="0" y="0"/>
          <a:ext cx="0" cy="0"/>
          <a:chOff x="0" y="0"/>
          <a:chExt cx="0" cy="0"/>
        </a:xfrm>
      </p:grpSpPr>
      <p:sp>
        <p:nvSpPr>
          <p:cNvPr id="25" name="Rectangle 24"/>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le 1"/>
          <p:cNvSpPr>
            <a:spLocks noGrp="1"/>
          </p:cNvSpPr>
          <p:nvPr>
            <p:ph type="ctrTitle" hasCustomPrompt="1"/>
          </p:nvPr>
        </p:nvSpPr>
        <p:spPr>
          <a:xfrm>
            <a:off x="547200" y="584200"/>
            <a:ext cx="596948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576001" y="1835441"/>
            <a:ext cx="5940688"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043DC955-86B9-45DC-88DE-D09CC2FD5049}" type="datetime2">
              <a:rPr lang="da-DK" smtClean="0"/>
              <a:t>24. september 2024</a:t>
            </a:fld>
            <a:endParaRPr lang="da-DK" dirty="0"/>
          </a:p>
        </p:txBody>
      </p:sp>
      <p:sp>
        <p:nvSpPr>
          <p:cNvPr id="5" name="Footer Placeholder 4"/>
          <p:cNvSpPr>
            <a:spLocks noGrp="1"/>
          </p:cNvSpPr>
          <p:nvPr>
            <p:ph type="ftr" sz="quarter" idx="11"/>
          </p:nvPr>
        </p:nvSpPr>
        <p:spPr/>
        <p:txBody>
          <a:bodyPr/>
          <a:lstStyle/>
          <a:p>
            <a:r>
              <a:rPr lang="da-DK" dirty="0"/>
              <a:t>Titel på præsentationen</a:t>
            </a:r>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1620688" y="1304765"/>
            <a:ext cx="1525375"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196752" y="584200"/>
            <a:ext cx="211737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2330450" y="1916113"/>
            <a:ext cx="22098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“drop ned”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576000" y="5922000"/>
            <a:ext cx="1836000" cy="374400"/>
          </a:xfrm>
          <a:blipFill>
            <a:blip r:embed="rId3"/>
            <a:stretch>
              <a:fillRect/>
            </a:stretch>
          </a:blipFill>
        </p:spPr>
        <p:txBody>
          <a:bodyPr tIns="0">
            <a:normAutofit/>
          </a:bodyPr>
          <a:lstStyle>
            <a:lvl1pPr>
              <a:defRPr sz="100"/>
            </a:lvl1pPr>
          </a:lstStyle>
          <a:p>
            <a:pPr lvl="0"/>
            <a:r>
              <a:rPr lang="da-DK" noProof="1"/>
              <a:t>Klik for at redigere i master</a:t>
            </a:r>
          </a:p>
        </p:txBody>
      </p:sp>
    </p:spTree>
    <p:extLst>
      <p:ext uri="{BB962C8B-B14F-4D97-AF65-F5344CB8AC3E}">
        <p14:creationId xmlns:p14="http://schemas.microsoft.com/office/powerpoint/2010/main" val="258026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732240" y="5920436"/>
            <a:ext cx="1836204" cy="374400"/>
          </a:xfrm>
          <a:prstGeom prst="rect">
            <a:avLst/>
          </a:prstGeom>
          <a:blipFill>
            <a:blip r:embed="rId26"/>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fld id="{77A60AE2-C045-43FC-8FA0-F88D1E0E8D25}" type="datetime2">
              <a:rPr lang="da-DK" smtClean="0"/>
              <a:pPr/>
              <a:t>24. september 2024</a:t>
            </a:fld>
            <a:endParaRPr lang="da-DK" dirty="0"/>
          </a:p>
        </p:txBody>
      </p:sp>
      <p:sp>
        <p:nvSpPr>
          <p:cNvPr id="6" name="Slide Number Placeholder 5"/>
          <p:cNvSpPr>
            <a:spLocks noGrp="1"/>
          </p:cNvSpPr>
          <p:nvPr>
            <p:ph type="sldNum" sz="quarter" idx="4"/>
          </p:nvPr>
        </p:nvSpPr>
        <p:spPr>
          <a:xfrm>
            <a:off x="6732241" y="5925421"/>
            <a:ext cx="1836204" cy="374400"/>
          </a:xfrm>
          <a:prstGeom prst="rect">
            <a:avLst/>
          </a:prstGeom>
        </p:spPr>
        <p:txBody>
          <a:bodyPr vert="horz" lIns="0" tIns="0" rIns="0" bIns="0" rtlCol="0" anchor="b" anchorCtr="0"/>
          <a:lstStyle>
            <a:lvl1pPr algn="l">
              <a:defRPr sz="800">
                <a:solidFill>
                  <a:schemeClr val="tx1"/>
                </a:solidFill>
                <a:latin typeface="VIA Type Office Light" panose="02000503000000020004" pitchFamily="2" charset="0"/>
              </a:defRPr>
            </a:lvl1pPr>
          </a:lstStyle>
          <a:p>
            <a:fld id="{5BA07366-CB75-4AA8-9E5B-928B849F427C}" type="slidenum">
              <a:rPr lang="da-DK" smtClean="0"/>
              <a:pPr/>
              <a:t>‹nr.›</a:t>
            </a:fld>
            <a:endParaRPr lang="da-DK" dirty="0"/>
          </a:p>
        </p:txBody>
      </p:sp>
      <p:sp>
        <p:nvSpPr>
          <p:cNvPr id="2" name="Title Placeholder 1"/>
          <p:cNvSpPr>
            <a:spLocks noGrp="1"/>
          </p:cNvSpPr>
          <p:nvPr>
            <p:ph type="title"/>
          </p:nvPr>
        </p:nvSpPr>
        <p:spPr>
          <a:xfrm>
            <a:off x="523006" y="584199"/>
            <a:ext cx="8044732" cy="1194905"/>
          </a:xfrm>
          <a:prstGeom prst="rect">
            <a:avLst/>
          </a:prstGeom>
        </p:spPr>
        <p:txBody>
          <a:bodyPr vert="horz" lIns="0" tIns="108000" rIns="0" bIns="0" rtlCol="0" anchor="t" anchorCtr="0">
            <a:noAutofit/>
          </a:bodyPr>
          <a:lstStyle/>
          <a:p>
            <a:r>
              <a:rPr lang="da-DK"/>
              <a:t>Klik for at redigere i master</a:t>
            </a:r>
            <a:endParaRPr lang="da-DK" dirty="0"/>
          </a:p>
        </p:txBody>
      </p:sp>
      <p:sp>
        <p:nvSpPr>
          <p:cNvPr id="3" name="Text Placeholder 2"/>
          <p:cNvSpPr>
            <a:spLocks noGrp="1"/>
          </p:cNvSpPr>
          <p:nvPr>
            <p:ph type="body" idx="1"/>
          </p:nvPr>
        </p:nvSpPr>
        <p:spPr>
          <a:xfrm>
            <a:off x="575556" y="1914396"/>
            <a:ext cx="7992888" cy="3924437"/>
          </a:xfrm>
          <a:prstGeom prst="rect">
            <a:avLst/>
          </a:prstGeom>
        </p:spPr>
        <p:txBody>
          <a:bodyPr vert="horz" lIns="0" tIns="0" rIns="0" bIns="0" rtlCol="0">
            <a:normAutofit/>
          </a:bodyPr>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5" name="Footer Placeholder 4"/>
          <p:cNvSpPr>
            <a:spLocks noGrp="1"/>
          </p:cNvSpPr>
          <p:nvPr>
            <p:ph type="ftr" sz="quarter" idx="3"/>
          </p:nvPr>
        </p:nvSpPr>
        <p:spPr>
          <a:xfrm>
            <a:off x="2627313" y="5920436"/>
            <a:ext cx="1836737" cy="374001"/>
          </a:xfrm>
          <a:prstGeom prst="rect">
            <a:avLst/>
          </a:prstGeom>
          <a:blipFill>
            <a:blip r:embed="rId26"/>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r>
              <a:rPr lang="da-DK" dirty="0"/>
              <a:t>Titel på præsentationen</a:t>
            </a:r>
          </a:p>
        </p:txBody>
      </p:sp>
    </p:spTree>
    <p:extLst>
      <p:ext uri="{BB962C8B-B14F-4D97-AF65-F5344CB8AC3E}">
        <p14:creationId xmlns:p14="http://schemas.microsoft.com/office/powerpoint/2010/main" val="438226050"/>
      </p:ext>
    </p:extLst>
  </p:cSld>
  <p:clrMap bg1="lt1" tx1="dk1" bg2="lt2" tx2="dk2" accent1="accent1" accent2="accent2" accent3="accent3" accent4="accent4" accent5="accent5" accent6="accent6" hlink="hlink" folHlink="folHlink"/>
  <p:sldLayoutIdLst>
    <p:sldLayoutId id="2147483649" r:id="rId1"/>
    <p:sldLayoutId id="2147483680" r:id="rId2"/>
    <p:sldLayoutId id="2147483662" r:id="rId3"/>
    <p:sldLayoutId id="2147483661" r:id="rId4"/>
    <p:sldLayoutId id="2147483665" r:id="rId5"/>
    <p:sldLayoutId id="2147483667" r:id="rId6"/>
    <p:sldLayoutId id="2147483668" r:id="rId7"/>
    <p:sldLayoutId id="2147483669" r:id="rId8"/>
    <p:sldLayoutId id="2147483670" r:id="rId9"/>
    <p:sldLayoutId id="2147483671" r:id="rId10"/>
    <p:sldLayoutId id="2147483672" r:id="rId11"/>
    <p:sldLayoutId id="2147483673" r:id="rId12"/>
    <p:sldLayoutId id="2147483663" r:id="rId13"/>
    <p:sldLayoutId id="2147483664" r:id="rId14"/>
    <p:sldLayoutId id="2147483666" r:id="rId15"/>
    <p:sldLayoutId id="2147483650" r:id="rId16"/>
    <p:sldLayoutId id="2147483674" r:id="rId17"/>
    <p:sldLayoutId id="2147483679" r:id="rId18"/>
    <p:sldLayoutId id="2147483682" r:id="rId19"/>
    <p:sldLayoutId id="2147483676" r:id="rId20"/>
    <p:sldLayoutId id="2147483677" r:id="rId21"/>
    <p:sldLayoutId id="2147483678" r:id="rId22"/>
    <p:sldLayoutId id="2147483655" r:id="rId23"/>
    <p:sldLayoutId id="2147483684" r:id="rId24"/>
  </p:sldLayoutIdLst>
  <p:hf hdr="0"/>
  <p:txStyles>
    <p:titleStyle>
      <a:lvl1pPr algn="l" defTabSz="914400" rtl="0" eaLnBrk="1" latinLnBrk="0" hangingPunct="1">
        <a:lnSpc>
          <a:spcPct val="73000"/>
        </a:lnSpc>
        <a:spcBef>
          <a:spcPct val="0"/>
        </a:spcBef>
        <a:buNone/>
        <a:defRPr sz="4800" kern="1200" spc="-250" baseline="0">
          <a:solidFill>
            <a:schemeClr val="tx1"/>
          </a:solidFill>
          <a:latin typeface="VIA Type Office Light" panose="02000503000000020004" pitchFamily="2" charset="0"/>
          <a:ea typeface="+mj-ea"/>
          <a:cs typeface="+mj-cs"/>
        </a:defRPr>
      </a:lvl1pPr>
    </p:titleStyle>
    <p:bodyStyle>
      <a:lvl1pPr marL="450000" indent="-450000" algn="l" defTabSz="914400" rtl="0" eaLnBrk="1" latinLnBrk="0" hangingPunct="1">
        <a:lnSpc>
          <a:spcPct val="80000"/>
        </a:lnSpc>
        <a:spcBef>
          <a:spcPct val="20000"/>
        </a:spcBef>
        <a:buFont typeface="VIA Type Office" panose="02000503000000020004" pitchFamily="2" charset="0"/>
        <a:buChar char="–"/>
        <a:defRPr sz="2500" kern="1200" spc="-100" baseline="0">
          <a:solidFill>
            <a:schemeClr val="tx1"/>
          </a:solidFill>
          <a:latin typeface="+mn-lt"/>
          <a:ea typeface="+mn-ea"/>
          <a:cs typeface="+mn-cs"/>
        </a:defRPr>
      </a:lvl1pPr>
      <a:lvl2pPr marL="918000" indent="-450000" algn="l" defTabSz="914400" rtl="0" eaLnBrk="1" latinLnBrk="0" hangingPunct="1">
        <a:spcBef>
          <a:spcPts val="600"/>
        </a:spcBef>
        <a:buFont typeface="VIA Type Office" panose="02000503000000020004" pitchFamily="2" charset="0"/>
        <a:buChar char="–"/>
        <a:defRPr sz="1800" kern="1200" spc="-90" baseline="0">
          <a:solidFill>
            <a:schemeClr val="tx1"/>
          </a:solidFill>
          <a:latin typeface="+mn-lt"/>
          <a:ea typeface="+mn-ea"/>
          <a:cs typeface="+mn-cs"/>
        </a:defRPr>
      </a:lvl2pPr>
      <a:lvl3pPr marL="1378800" indent="-450000" algn="l" defTabSz="914400" rtl="0" eaLnBrk="1" latinLnBrk="0" hangingPunct="1">
        <a:lnSpc>
          <a:spcPct val="89000"/>
        </a:lnSpc>
        <a:spcBef>
          <a:spcPts val="600"/>
        </a:spcBef>
        <a:buFont typeface="VIA Type Office" panose="02000503000000020004" pitchFamily="2" charset="0"/>
        <a:buChar char="–"/>
        <a:defRPr sz="1400" kern="1200" spc="-50" baseline="0">
          <a:solidFill>
            <a:schemeClr val="tx1"/>
          </a:solidFill>
          <a:latin typeface="+mn-lt"/>
          <a:ea typeface="+mn-ea"/>
          <a:cs typeface="+mn-cs"/>
        </a:defRPr>
      </a:lvl3pPr>
      <a:lvl4pPr marL="1836000" indent="-450000" algn="l" defTabSz="914400"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4pPr>
      <a:lvl5pPr marL="1836000" indent="-450000" algn="l" defTabSz="914400"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hyperlink" Target="https://vimeo.com/722190803" TargetMode="External"/><Relationship Id="rId4" Type="http://schemas.openxmlformats.org/officeDocument/2006/relationships/hyperlink" Target="https://www.canneslions.co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video" Target="https://www.youtube.com/embed/puTzMUGiMlg?feature=oembed" TargetMode="Externa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video" Target="https://www.youtube.com/embed/pw73tgBmv0g?feature=oembed" TargetMode="Externa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video" Target="https://www.youtube.com/embed/WoGh0-RlrI8?feature=oembed" TargetMode="Externa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hyperlink" Target="https://www.warc.com/ranking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hyperlink" Target="https://youtu.be/K2vSQPh6MCE"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Layout" Target="../slideLayouts/slideLayout17.xml"/><Relationship Id="rId1" Type="http://schemas.openxmlformats.org/officeDocument/2006/relationships/themeOverride" Target="../theme/themeOverride1.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7.xml"/><Relationship Id="rId1" Type="http://schemas.openxmlformats.org/officeDocument/2006/relationships/video" Target="https://www.youtube.com/embed/1J6Qx7l49tQ?feature=oembed" TargetMode="External"/><Relationship Id="rId4" Type="http://schemas.openxmlformats.org/officeDocument/2006/relationships/image" Target="../media/image62.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7.xml"/><Relationship Id="rId1" Type="http://schemas.openxmlformats.org/officeDocument/2006/relationships/video" Target="https://www.youtube.com/embed/eBuC_0-d-9Y?feature=oembed" TargetMode="External"/><Relationship Id="rId4" Type="http://schemas.openxmlformats.org/officeDocument/2006/relationships/image" Target="../media/image63.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547200" y="2384400"/>
            <a:ext cx="8273272" cy="1188616"/>
          </a:xfrm>
          <a:prstGeom prst="rect">
            <a:avLst/>
          </a:prstGeom>
        </p:spPr>
        <p:txBody>
          <a:bodyPr vert="horz" lIns="0" tIns="108000" rIns="0" bIns="0" rtlCol="0" anchor="t" anchorCtr="0">
            <a:noAutofit/>
          </a:bodyPr>
          <a:lstStyle>
            <a:lvl1pPr algn="l" defTabSz="914400" rtl="0" eaLnBrk="1" latinLnBrk="0" hangingPunct="1">
              <a:lnSpc>
                <a:spcPct val="73000"/>
              </a:lnSpc>
              <a:spcBef>
                <a:spcPct val="0"/>
              </a:spcBef>
              <a:buNone/>
              <a:defRPr sz="4800" kern="1200" spc="-250" baseline="0">
                <a:solidFill>
                  <a:schemeClr val="tx1"/>
                </a:solidFill>
                <a:latin typeface="VIA Type Office Light" panose="02000503000000020004" pitchFamily="2" charset="0"/>
                <a:ea typeface="+mj-ea"/>
                <a:cs typeface="+mj-cs"/>
              </a:defRPr>
            </a:lvl1pPr>
          </a:lstStyle>
          <a:p>
            <a:r>
              <a:rPr lang="da-DK" altLang="da-DK" sz="4000" dirty="0" err="1">
                <a:latin typeface="+mn-lt"/>
                <a:ea typeface="ＭＳ Ｐゴシック" panose="020B0600070205080204" pitchFamily="34" charset="-128"/>
              </a:rPr>
              <a:t>Elective</a:t>
            </a:r>
            <a:r>
              <a:rPr lang="da-DK" altLang="da-DK" sz="4000" dirty="0">
                <a:latin typeface="+mn-lt"/>
                <a:ea typeface="ＭＳ Ｐゴシック" panose="020B0600070205080204" pitchFamily="34" charset="-128"/>
              </a:rPr>
              <a:t> </a:t>
            </a:r>
            <a:r>
              <a:rPr lang="da-DK" altLang="da-DK" sz="4000" dirty="0" err="1">
                <a:latin typeface="+mn-lt"/>
                <a:ea typeface="ＭＳ Ｐゴシック" panose="020B0600070205080204" pitchFamily="34" charset="-128"/>
              </a:rPr>
              <a:t>course</a:t>
            </a:r>
            <a:r>
              <a:rPr lang="da-DK" altLang="da-DK" sz="4000" dirty="0">
                <a:latin typeface="+mn-lt"/>
                <a:ea typeface="ＭＳ Ｐゴシック" panose="020B0600070205080204" pitchFamily="34" charset="-128"/>
              </a:rPr>
              <a:t>:</a:t>
            </a:r>
          </a:p>
          <a:p>
            <a:endParaRPr lang="da-DK" altLang="da-DK" sz="4400" dirty="0">
              <a:latin typeface="+mn-lt"/>
              <a:ea typeface="ＭＳ Ｐゴシック" panose="020B0600070205080204" pitchFamily="34" charset="-128"/>
            </a:endParaRPr>
          </a:p>
          <a:p>
            <a:r>
              <a:rPr lang="da-DK" altLang="da-DK" dirty="0">
                <a:latin typeface="+mn-lt"/>
                <a:ea typeface="ＭＳ Ｐゴシック" panose="020B0600070205080204" pitchFamily="34" charset="-128"/>
              </a:rPr>
              <a:t>Creative and </a:t>
            </a:r>
            <a:r>
              <a:rPr lang="da-DK" altLang="da-DK" dirty="0" err="1">
                <a:latin typeface="+mn-lt"/>
                <a:ea typeface="ＭＳ Ｐゴシック" panose="020B0600070205080204" pitchFamily="34" charset="-128"/>
              </a:rPr>
              <a:t>Effective</a:t>
            </a:r>
            <a:r>
              <a:rPr lang="da-DK" altLang="da-DK" dirty="0">
                <a:latin typeface="+mn-lt"/>
                <a:ea typeface="ＭＳ Ｐゴシック" panose="020B0600070205080204" pitchFamily="34" charset="-128"/>
              </a:rPr>
              <a:t> Marketing </a:t>
            </a:r>
            <a:r>
              <a:rPr lang="da-DK" altLang="da-DK" sz="4000" dirty="0">
                <a:latin typeface="+mn-lt"/>
                <a:ea typeface="ＭＳ Ｐゴシック" panose="020B0600070205080204" pitchFamily="34" charset="-128"/>
              </a:rPr>
              <a:t>(CEM) A24</a:t>
            </a:r>
            <a:endParaRPr lang="da-DK" sz="3600" dirty="0">
              <a:latin typeface="+mn-lt"/>
            </a:endParaRPr>
          </a:p>
        </p:txBody>
      </p:sp>
    </p:spTree>
    <p:extLst>
      <p:ext uri="{BB962C8B-B14F-4D97-AF65-F5344CB8AC3E}">
        <p14:creationId xmlns:p14="http://schemas.microsoft.com/office/powerpoint/2010/main" val="123333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24FA19C0-5223-4C3A-BED9-B0FBBF1194DA}"/>
              </a:ext>
            </a:extLst>
          </p:cNvPr>
          <p:cNvPicPr>
            <a:picLocks noChangeAspect="1"/>
          </p:cNvPicPr>
          <p:nvPr/>
        </p:nvPicPr>
        <p:blipFill>
          <a:blip r:embed="rId3"/>
          <a:stretch>
            <a:fillRect/>
          </a:stretch>
        </p:blipFill>
        <p:spPr>
          <a:xfrm>
            <a:off x="5076056" y="1307513"/>
            <a:ext cx="3692336" cy="1329399"/>
          </a:xfrm>
          <a:prstGeom prst="rect">
            <a:avLst/>
          </a:prstGeom>
        </p:spPr>
      </p:pic>
      <p:sp>
        <p:nvSpPr>
          <p:cNvPr id="17412" name="TextBox 3"/>
          <p:cNvSpPr txBox="1">
            <a:spLocks noChangeArrowheads="1"/>
          </p:cNvSpPr>
          <p:nvPr/>
        </p:nvSpPr>
        <p:spPr bwMode="auto">
          <a:xfrm>
            <a:off x="395536" y="1580594"/>
            <a:ext cx="8568952"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a-DK" sz="2400" b="1"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“Creative effectiveness award”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da-DK" sz="24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da-DK" sz="2400" dirty="0">
              <a:solidFill>
                <a:srgbClr val="414141"/>
              </a:solidFill>
              <a:latin typeface="VIA Type Offic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da-DK" sz="24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a-DK" sz="24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a:t>
            </a:r>
            <a:r>
              <a:rPr kumimoji="0" lang="en-US" sz="24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rPr>
              <a:t>The Creative Effectiveness Lions celebrate the </a:t>
            </a:r>
            <a:r>
              <a:rPr kumimoji="0" lang="en-US" sz="2400" b="0" i="0" u="none" strike="noStrike" kern="1200" cap="none" spc="0" normalizeH="0" baseline="0" noProof="0" dirty="0">
                <a:ln>
                  <a:noFill/>
                </a:ln>
                <a:solidFill>
                  <a:srgbClr val="FF7369">
                    <a:lumMod val="75000"/>
                  </a:srgbClr>
                </a:solidFill>
                <a:effectLst/>
                <a:uLnTx/>
                <a:uFillTx/>
                <a:latin typeface="Arial" panose="020B0604020202020204" pitchFamily="34" charset="0"/>
                <a:ea typeface="ＭＳ Ｐゴシック" panose="020B0600070205080204" pitchFamily="34" charset="-128"/>
                <a:cs typeface="+mn-cs"/>
              </a:rPr>
              <a:t>measurable impact of creativity.</a:t>
            </a:r>
            <a:r>
              <a:rPr kumimoji="0" lang="en-US" sz="24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1414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rPr>
              <a:t>Work that demonstrates </a:t>
            </a:r>
            <a:r>
              <a:rPr kumimoji="0" lang="en-US" sz="2400" b="0" i="0" u="none" strike="noStrike" kern="1200" cap="none" spc="0" normalizeH="0" baseline="0" noProof="0" dirty="0">
                <a:ln>
                  <a:noFill/>
                </a:ln>
                <a:solidFill>
                  <a:srgbClr val="FF7369">
                    <a:lumMod val="75000"/>
                  </a:srgbClr>
                </a:solidFill>
                <a:effectLst/>
                <a:uLnTx/>
                <a:uFillTx/>
                <a:latin typeface="Arial" panose="020B0604020202020204" pitchFamily="34" charset="0"/>
                <a:ea typeface="ＭＳ Ｐゴシック" panose="020B0600070205080204" pitchFamily="34" charset="-128"/>
                <a:cs typeface="+mn-cs"/>
              </a:rPr>
              <a:t>hard results </a:t>
            </a:r>
            <a:r>
              <a:rPr kumimoji="0" lang="en-US" sz="24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mn-cs"/>
              </a:rPr>
              <a:t>over the long term;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rPr>
              <a:t>that is, how the work drove </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tangible business effects</a:t>
            </a:r>
            <a:r>
              <a:rPr kumimoji="0" lang="en-US" sz="24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rPr>
              <a:t>, </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cultural change </a:t>
            </a:r>
            <a:r>
              <a:rPr kumimoji="0" lang="en-US" sz="24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rPr>
              <a:t>or achievement of </a:t>
            </a: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brand purpose</a:t>
            </a:r>
            <a:r>
              <a:rPr kumimoji="0" lang="en-US" sz="24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rPr>
              <a:t>”</a:t>
            </a:r>
            <a:endParaRPr kumimoji="0" lang="en-US" altLang="da-DK" sz="24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a-DK" sz="2000" dirty="0">
                <a:solidFill>
                  <a:srgbClr val="414141"/>
                </a:solidFill>
              </a:rPr>
              <a:t>Lions 2022: </a:t>
            </a:r>
            <a:r>
              <a:rPr kumimoji="0" lang="en-US" altLang="da-DK" sz="2000" b="0" i="0" u="none" strike="noStrike" kern="1200" cap="none" spc="0" normalizeH="0" baseline="0" noProof="0" dirty="0" err="1">
                <a:ln>
                  <a:noFill/>
                </a:ln>
                <a:solidFill>
                  <a:srgbClr val="414141"/>
                </a:solidFill>
                <a:effectLst/>
                <a:uLnTx/>
                <a:uFillTx/>
                <a:latin typeface="Arial" panose="020B0604020202020204" pitchFamily="34" charset="0"/>
                <a:ea typeface="ＭＳ Ｐゴシック" panose="020B0600070205080204" pitchFamily="34" charset="-128"/>
                <a:cs typeface="+mn-cs"/>
              </a:rPr>
              <a:t>Zelenskyy</a:t>
            </a:r>
            <a:r>
              <a:rPr kumimoji="0" lang="en-US" altLang="da-DK" sz="20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rPr>
              <a:t> about creativity: </a:t>
            </a:r>
            <a:r>
              <a:rPr kumimoji="0" lang="en-US" altLang="da-DK" sz="20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hlinkClick r:id="rId5"/>
              </a:rPr>
              <a:t>https://vimeo.com/722190803</a:t>
            </a:r>
            <a:endParaRPr kumimoji="0" lang="en-US" altLang="da-DK" sz="20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0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endParaRPr>
          </a:p>
        </p:txBody>
      </p:sp>
      <p:sp>
        <p:nvSpPr>
          <p:cNvPr id="6" name="TextBox 3">
            <a:extLst>
              <a:ext uri="{FF2B5EF4-FFF2-40B4-BE49-F238E27FC236}">
                <a16:creationId xmlns:a16="http://schemas.microsoft.com/office/drawing/2014/main" id="{485E4788-3203-4ED7-87C8-ADD142DA974E}"/>
              </a:ext>
            </a:extLst>
          </p:cNvPr>
          <p:cNvSpPr txBox="1">
            <a:spLocks noChangeArrowheads="1"/>
          </p:cNvSpPr>
          <p:nvPr/>
        </p:nvSpPr>
        <p:spPr bwMode="auto">
          <a:xfrm>
            <a:off x="395536" y="404664"/>
            <a:ext cx="87129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a-DK" sz="2800" b="1"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Cannes Lions</a:t>
            </a:r>
          </a:p>
        </p:txBody>
      </p:sp>
    </p:spTree>
    <p:extLst>
      <p:ext uri="{BB962C8B-B14F-4D97-AF65-F5344CB8AC3E}">
        <p14:creationId xmlns:p14="http://schemas.microsoft.com/office/powerpoint/2010/main" val="248002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D3266A8-BD74-46A2-16DB-328177B9ABF9}"/>
              </a:ext>
            </a:extLst>
          </p:cNvPr>
          <p:cNvPicPr>
            <a:picLocks noChangeAspect="1"/>
          </p:cNvPicPr>
          <p:nvPr/>
        </p:nvPicPr>
        <p:blipFill>
          <a:blip r:embed="rId3"/>
          <a:stretch>
            <a:fillRect/>
          </a:stretch>
        </p:blipFill>
        <p:spPr>
          <a:xfrm>
            <a:off x="1727684" y="328439"/>
            <a:ext cx="5688632" cy="6201121"/>
          </a:xfrm>
          <a:prstGeom prst="rect">
            <a:avLst/>
          </a:prstGeom>
        </p:spPr>
      </p:pic>
    </p:spTree>
    <p:extLst>
      <p:ext uri="{BB962C8B-B14F-4D97-AF65-F5344CB8AC3E}">
        <p14:creationId xmlns:p14="http://schemas.microsoft.com/office/powerpoint/2010/main" val="360295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medier 1" title="Grand Prix Cannes Creative Effectiveness: It Has To Be Heinz">
            <a:hlinkClick r:id="" action="ppaction://media"/>
            <a:extLst>
              <a:ext uri="{FF2B5EF4-FFF2-40B4-BE49-F238E27FC236}">
                <a16:creationId xmlns:a16="http://schemas.microsoft.com/office/drawing/2014/main" id="{44A9DF6E-5A3B-7F2F-E8C2-386098D73876}"/>
              </a:ext>
            </a:extLst>
          </p:cNvPr>
          <p:cNvPicPr>
            <a:picLocks noRot="1" noChangeAspect="1"/>
          </p:cNvPicPr>
          <p:nvPr>
            <a:videoFile r:link="rId1"/>
          </p:nvPr>
        </p:nvPicPr>
        <p:blipFill>
          <a:blip r:embed="rId4"/>
          <a:stretch>
            <a:fillRect/>
          </a:stretch>
        </p:blipFill>
        <p:spPr>
          <a:xfrm>
            <a:off x="0" y="846138"/>
            <a:ext cx="9144000" cy="5165725"/>
          </a:xfrm>
          <a:prstGeom prst="rect">
            <a:avLst/>
          </a:prstGeom>
        </p:spPr>
      </p:pic>
    </p:spTree>
    <p:extLst>
      <p:ext uri="{BB962C8B-B14F-4D97-AF65-F5344CB8AC3E}">
        <p14:creationId xmlns:p14="http://schemas.microsoft.com/office/powerpoint/2010/main" val="162192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B166E10-2035-E142-0128-203A3E498FCB}"/>
              </a:ext>
            </a:extLst>
          </p:cNvPr>
          <p:cNvPicPr>
            <a:picLocks noChangeAspect="1"/>
          </p:cNvPicPr>
          <p:nvPr/>
        </p:nvPicPr>
        <p:blipFill>
          <a:blip r:embed="rId3"/>
          <a:stretch>
            <a:fillRect/>
          </a:stretch>
        </p:blipFill>
        <p:spPr>
          <a:xfrm>
            <a:off x="1871700" y="278650"/>
            <a:ext cx="5400600" cy="6300700"/>
          </a:xfrm>
          <a:prstGeom prst="rect">
            <a:avLst/>
          </a:prstGeom>
        </p:spPr>
      </p:pic>
    </p:spTree>
    <p:extLst>
      <p:ext uri="{BB962C8B-B14F-4D97-AF65-F5344CB8AC3E}">
        <p14:creationId xmlns:p14="http://schemas.microsoft.com/office/powerpoint/2010/main" val="326343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medier 1" title="Dove - Turn Your Back (case study)">
            <a:hlinkClick r:id="" action="ppaction://media"/>
            <a:extLst>
              <a:ext uri="{FF2B5EF4-FFF2-40B4-BE49-F238E27FC236}">
                <a16:creationId xmlns:a16="http://schemas.microsoft.com/office/drawing/2014/main" id="{DA7EB9F2-C24D-71CA-004D-A0E8E91F96D6}"/>
              </a:ext>
            </a:extLst>
          </p:cNvPr>
          <p:cNvPicPr>
            <a:picLocks noRot="1" noChangeAspect="1"/>
          </p:cNvPicPr>
          <p:nvPr>
            <a:videoFile r:link="rId1"/>
          </p:nvPr>
        </p:nvPicPr>
        <p:blipFill>
          <a:blip r:embed="rId4"/>
          <a:stretch>
            <a:fillRect/>
          </a:stretch>
        </p:blipFill>
        <p:spPr>
          <a:xfrm>
            <a:off x="0" y="846138"/>
            <a:ext cx="9144000" cy="5165725"/>
          </a:xfrm>
          <a:prstGeom prst="rect">
            <a:avLst/>
          </a:prstGeom>
        </p:spPr>
      </p:pic>
    </p:spTree>
    <p:extLst>
      <p:ext uri="{BB962C8B-B14F-4D97-AF65-F5344CB8AC3E}">
        <p14:creationId xmlns:p14="http://schemas.microsoft.com/office/powerpoint/2010/main" val="187671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40ADD9CF-0945-4DCF-3DAB-FC303729D182}"/>
              </a:ext>
            </a:extLst>
          </p:cNvPr>
          <p:cNvPicPr>
            <a:picLocks noChangeAspect="1"/>
          </p:cNvPicPr>
          <p:nvPr/>
        </p:nvPicPr>
        <p:blipFill>
          <a:blip r:embed="rId3"/>
          <a:stretch>
            <a:fillRect/>
          </a:stretch>
        </p:blipFill>
        <p:spPr>
          <a:xfrm>
            <a:off x="1943708" y="525306"/>
            <a:ext cx="5256584" cy="5807388"/>
          </a:xfrm>
          <a:prstGeom prst="rect">
            <a:avLst/>
          </a:prstGeom>
        </p:spPr>
      </p:pic>
    </p:spTree>
    <p:extLst>
      <p:ext uri="{BB962C8B-B14F-4D97-AF65-F5344CB8AC3E}">
        <p14:creationId xmlns:p14="http://schemas.microsoft.com/office/powerpoint/2010/main" val="514797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nlinemedier 2" title="PedidosYa - World Cup Delivery (case study)">
            <a:hlinkClick r:id="" action="ppaction://media"/>
            <a:extLst>
              <a:ext uri="{FF2B5EF4-FFF2-40B4-BE49-F238E27FC236}">
                <a16:creationId xmlns:a16="http://schemas.microsoft.com/office/drawing/2014/main" id="{D67804B6-7190-9125-8090-1DACA14336F1}"/>
              </a:ext>
            </a:extLst>
          </p:cNvPr>
          <p:cNvPicPr>
            <a:picLocks noRot="1" noChangeAspect="1"/>
          </p:cNvPicPr>
          <p:nvPr>
            <a:videoFile r:link="rId1"/>
          </p:nvPr>
        </p:nvPicPr>
        <p:blipFill>
          <a:blip r:embed="rId4"/>
          <a:stretch>
            <a:fillRect/>
          </a:stretch>
        </p:blipFill>
        <p:spPr>
          <a:xfrm>
            <a:off x="0" y="846138"/>
            <a:ext cx="9144000" cy="5165725"/>
          </a:xfrm>
          <a:prstGeom prst="rect">
            <a:avLst/>
          </a:prstGeom>
        </p:spPr>
      </p:pic>
    </p:spTree>
    <p:extLst>
      <p:ext uri="{BB962C8B-B14F-4D97-AF65-F5344CB8AC3E}">
        <p14:creationId xmlns:p14="http://schemas.microsoft.com/office/powerpoint/2010/main" val="398401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2E8"/>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FBF2DED2-7701-4562-8719-4A83AE778854}"/>
              </a:ext>
            </a:extLst>
          </p:cNvPr>
          <p:cNvPicPr>
            <a:picLocks noChangeAspect="1"/>
          </p:cNvPicPr>
          <p:nvPr/>
        </p:nvPicPr>
        <p:blipFill>
          <a:blip r:embed="rId3"/>
          <a:srcRect t="17310"/>
          <a:stretch/>
        </p:blipFill>
        <p:spPr>
          <a:xfrm>
            <a:off x="0" y="1988588"/>
            <a:ext cx="9144000" cy="2751909"/>
          </a:xfrm>
          <a:prstGeom prst="rect">
            <a:avLst/>
          </a:prstGeom>
        </p:spPr>
      </p:pic>
      <p:sp>
        <p:nvSpPr>
          <p:cNvPr id="55299" name="AutoShape 2" descr="data:image/jpg;base64,/9j/4AAQSkZJRgABAQAAAQABAAD/2wCEAAkGBhQSERMQExIWFRUUGRkaFxgYGCAeGRkbGh0XGRQfFB4aGyYiGBsjIBUYIC8jJScqOCwsFh4xNTAqNSYrMCkBCQoKDQwOGg8PGCwkHCQqLCwsNTUqLCwsKjYsNSksLCwsKS0pLCkpLCwsKTQpKSwpLCk2KSwpKSk2Lik2LCk1LP/AABEIAIAAgAMBIgACEQEDEQH/xAAcAAACAgMBAQAAAAAAAAAAAAAAAwUGAgQHAQj/xAA5EAABAwIDBgMGBAUFAAAAAAABAAIRAyEEEjEFBhNBUWFxgaEHIjJCkdFSYnKxFZLB4fAUI1OCsv/EABkBAQADAQEAAAAAAAAAAAAAAAACAwQBBf/EACQRAAICAgAGAwEBAAAAAAAAAAABAhEDIRITIjFBUQQygfFC/9oADAMBAAIRAxEAPwDuKEIQAhCEAIQhACEIQAhCEAIQhACEIQAhCEB5KJSQFlwkAyUSl8NHCQDJRKXwkcJAMlEpfDRwkAyUSl8JHCQDJRKXwkcJAMlEpfCRwkAyUSl8NYuEIDJmqwx2NbSY6q8hrGiST/l1jWxLabTUe4Na0EknQBcp3p3tdjavDYCKTTDG83HQEjqeQ5SoTnwoklZu1t9KlbG03i1NhlrZgBo+MvOk5Try08enNryARcG4PbkuFVCWA0wc0gAwNXTo06kSQO5HgrpSxvDYBUquY5rffaXH3SBfQ20WdZXHuWOFnRQVVt694yx7cNTMOIl5FiByA7nVV8Y19SctaoWCNHkB0ieuihMW5zHA1XnMebiZA5X8vVcnmbVIlDFu2btHa1bDY5oFWoWOglpMh0kZgRNrHXsuqcRcAxW2BUxPDY4EwMxBmAILrrpO7HtFpV6bszXB1IAEyDnuWgt53ifNWYW92cyx2qLu18r1zoSsFiG1KbajdHAESs6i0FAcVetelrKnqgGrDOoHePbLmObTpOhwu/ToMuvn9FDt2zXHxVSOxj7KiWeMXRYoNqyT3o22aVSiGn4TncJ1GkHyLvRTrKwe1r26OAI8DcLmW0MQ51QveSXG0np8v7eqt+520c9E0jrSMD9Ju3+o8kx5LkJRpFD343udiKjqLczKVNxBabFzhYl47HQKDpOFNo/G9tyPkaeX63A+QtqTFm9omy2YfEOxJgiuLNiwe0AVHu5GAWkDmTOgvH7O3S99nEc3ggyQw+8QLgCwievKVVN09ko9huycOKTBi3RxHSMO0jmLGoR0bo3qfBagocR/C1uHVecyZa3uXG57DupbaODrvc6rlYSBDGBwDWhohjW9AFsboYEB4n3i1pqE/icYE+th0AUFUnSO9ti/4LWOZwBaNb6W8NFXMZs+pXbXPwii2XPOkCSWtOhcdOwXXQ3pp+8qK2/gmVqT6UGCCHFpjL6GSNSO11fyEnaHN1R89u2o0ENbNMaFwicvOwUxg6Zg06dQxUk6wMrRmJOmkD6haFfZLaVWpSMOcxxbmGhg8lM/wMUaL3VnFkj3GtuZdyPTl6rJl+TCMkn/AE2YI8MGq2+z9Fw3K2rjRVZRdWNWhwg6WOzBgIimMwu0yCIPRXKtiaswKj58eS5/7MsUylSrOe0uzvaJaRYNB1E8y70VzbtWi4mzm/52V0rsyUblKvU0NR/1TQ6p/wAj/qVoU8U0OtUt4/RDtoWcW1DIBj3ucdFy2KNDaN6jsxk2mddOaicKcrntk2eefIgEfuvNm1C4Oc4ySZ1mdb9UMeBVcI1aDPcSPsoEmq0Se2PeFJ/46cH9VP3D6BpSd29rmjXYYkGGOA/MRBv0MJr6ubDu60qgcP0vGR/qGnzUThNnmtiaeGbI4rg5xGrabYdUPbp4uCmru0R8bL9vvu0cbh+EzKKgcC0u06OntB9FR9p7Yp4eocI1x/2crM7jlcS0AE5Y0PJdaZqub7+7t0f9SKkEGqMzzMyc0c5i0W7Kz5EFXEQxvdEXsve5jgc5BgkAl4BIFp0tKXu3tilT2gyk1xjEcURcxIzM7WLb/qHRSR9nuDixeJ7g35m7StjZ25GEpVKeIDXGrTMseXaa2hsNIueXNVY6i7Jy2ixmXsgOLRpzBPh0T3ENAZYWgeoSm1T1WGIE5p+Zsacr6dDdaebEr4Wcuxns8xWFrnE0H06zWuzBr7OgzcjQx1B6LR2rvDTfmoVG1KmIYQQKTSaQIgkOF3uH5guhYrZDqhcBiKrGHVrXCBytIJ9VE7L3FoYZz3UatbO/VxdfnzAGsrPy/jyycya2XrLljGosi938Hhw01KPzfHaLiTGX5YnRTNuSazdENquqtruYXxmaACHR+KRr3lbT9kgW4h8wrJyhfS9FcbrZA7U2q+kzOykHAakm4nsOXU91lsrEOq0H1TqwOkgaEXaP2Ux/BhpxJHSFk3ZJbTdTa9oDp0bAvE2B7LxskM8E1j8vve6/TZx4njprqI2lgxTcbNZm56An73ScSWiAXASbX1PQfRSG82z6lZjRTIa4OmZi0Gf6KtO3exQF6jRY6uB8ItY9+yvwc6UFzfsVS4U+nsStCmS4NbdzrADUnoFYvZpg3OFbFu+F54dPuGkl7vN1v+qqm5uxMRUxlEySyk9r3+8B7oPreLdF2NtFrAGtaGtGgAgDwAW/4+P/AEyjLLwjNmqp3tAdlqUXAZrOt1gt+6uLNVCby7BfiH0XNiGE5pN4OXTroVozRco0iuDpkbhMdIB92YBuD91tDHHpT9Vm/YVQfC0HzAXtTYlSJDRPQm3os3DNeCy0DNpm0UGu84j6i6c/GtIjht/m/sk0Nm1cozNIPRpkd4MpZ2PUJuLdIkn1Xev0NCMQ7N8DWgj8wI81hgnuAPFptzT8j7Ry15qSOyDyEdbfZKfsZ/8Ag/sucMvR20YZqZ+R0+I+616zqfR3otgbJeNf2KRiME5t49CuNP0DWcG9HfRKJb+b6LKlSqOfHDIZEh5Np6RqPFeVcORzUPwkJfUHMu/lK1K+UxrHgfstmpmNhHiT9dEmsToD6qB0kPZ80GviHDTKI83O+yutTVU32c0/exB7Ux/7KuVTVb8H0RnyfYxBWXEKahXEBXEKOIU1CAVxCjiFNQgFcQo4hTUIBXEKOIU1CAVxF4XdgnIQGuWj8LfosDhmHVjP5QttC5SBqYfDspzkYxs65WgTGkx4phMp6F0AhCEAIQhACEIQAhCEAIQhACEIQAhCEAIQhAf/2Q=="/>
          <p:cNvSpPr>
            <a:spLocks noChangeAspect="1" noChangeArrowheads="1"/>
          </p:cNvSpPr>
          <p:nvPr/>
        </p:nvSpPr>
        <p:spPr bwMode="auto">
          <a:xfrm>
            <a:off x="63500" y="-588963"/>
            <a:ext cx="1219200" cy="121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87512"/>
              </a:buClr>
              <a:buChar char="•"/>
              <a:defRPr sz="3200">
                <a:solidFill>
                  <a:schemeClr val="tx1"/>
                </a:solidFill>
                <a:latin typeface="Franklin Gothic Book" panose="020B0503020102020204" pitchFamily="34" charset="0"/>
                <a:ea typeface="ＭＳ Ｐゴシック" panose="020B0600070205080204" pitchFamily="34" charset="-128"/>
              </a:defRPr>
            </a:lvl1pPr>
            <a:lvl2pPr marL="742950" indent="-285750">
              <a:spcBef>
                <a:spcPct val="20000"/>
              </a:spcBef>
              <a:buClr>
                <a:srgbClr val="487512"/>
              </a:buClr>
              <a:buFont typeface="Arial" panose="020B0604020202020204" pitchFamily="34" charset="0"/>
              <a:buChar char="–"/>
              <a:defRPr sz="2800">
                <a:solidFill>
                  <a:schemeClr val="tx1"/>
                </a:solidFill>
                <a:latin typeface="Franklin Gothic Book" panose="020B0503020102020204" pitchFamily="34" charset="0"/>
                <a:ea typeface="ＭＳ Ｐゴシック" panose="020B0600070205080204" pitchFamily="34" charset="-128"/>
              </a:defRPr>
            </a:lvl2pPr>
            <a:lvl3pPr marL="1143000" indent="-228600">
              <a:spcBef>
                <a:spcPct val="20000"/>
              </a:spcBef>
              <a:buClr>
                <a:srgbClr val="487512"/>
              </a:buClr>
              <a:buChar char="•"/>
              <a:defRPr sz="2400">
                <a:solidFill>
                  <a:schemeClr val="tx1"/>
                </a:solidFill>
                <a:latin typeface="Franklin Gothic Book" panose="020B0503020102020204" pitchFamily="34" charset="0"/>
                <a:ea typeface="ＭＳ Ｐゴシック" panose="020B0600070205080204" pitchFamily="34" charset="-128"/>
              </a:defRPr>
            </a:lvl3pPr>
            <a:lvl4pPr marL="1600200" indent="-228600">
              <a:spcBef>
                <a:spcPct val="20000"/>
              </a:spcBef>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a:spcBef>
                <a:spcPct val="20000"/>
              </a:spcBef>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a-DK" altLang="da-DK" sz="1800" b="0" i="0" u="none" strike="noStrike" kern="1200" cap="none" spc="0" normalizeH="0" baseline="0" noProof="0">
              <a:ln>
                <a:noFill/>
              </a:ln>
              <a:solidFill>
                <a:srgbClr val="414141"/>
              </a:solidFill>
              <a:effectLst/>
              <a:uLnTx/>
              <a:uFillTx/>
              <a:latin typeface="Arial" panose="020B0604020202020204" pitchFamily="34" charset="0"/>
              <a:ea typeface="ＭＳ Ｐゴシック" panose="020B0600070205080204" pitchFamily="34" charset="-128"/>
              <a:cs typeface="+mn-cs"/>
            </a:endParaRPr>
          </a:p>
        </p:txBody>
      </p:sp>
      <p:sp>
        <p:nvSpPr>
          <p:cNvPr id="55300" name="AutoShape 4" descr="data:image/jpg;base64,/9j/4AAQSkZJRgABAQAAAQABAAD/2wCEAAkGBhQSERMQExIWFRUUGRkaFxgYGCAeGRkbGh0XGRQfFB4aGyYiGBsjIBUYIC8jJScqOCwsFh4xNTAqNSYrMCkBCQoKDQwOGg8PGCwkHCQqLCwsNTUqLCwsKjYsNSksLCwsKS0pLCkpLCwsKTQpKSwpLCk2KSwpKSk2Lik2LCk1LP/AABEIAIAAgAMBIgACEQEDEQH/xAAcAAACAgMBAQAAAAAAAAAAAAAAAwUGAgQHAQj/xAA5EAABAwIDBgMGBAUFAAAAAAABAAIRAyEEEjEFBhNBUWFxgaEHIjJCkdFSYnKxFZLB4fAUI1OCsv/EABkBAQADAQEAAAAAAAAAAAAAAAACAwQBBf/EACQRAAICAgAGAwEBAAAAAAAAAAABAhEDIRITIjFBUQQygfFC/9oADAMBAAIRAxEAPwDuKEIQAhCEAIQhACEIQAhCEAIQhACEIQAhCEB5KJSQFlwkAyUSl8NHCQDJRKXwkcJAMlEpfDRwkAyUSl8JHCQDJRKXwkcJAMlEpfCRwkAyUSl8NYuEIDJmqwx2NbSY6q8hrGiST/l1jWxLabTUe4Na0EknQBcp3p3tdjavDYCKTTDG83HQEjqeQ5SoTnwoklZu1t9KlbG03i1NhlrZgBo+MvOk5Try08enNryARcG4PbkuFVCWA0wc0gAwNXTo06kSQO5HgrpSxvDYBUquY5rffaXH3SBfQ20WdZXHuWOFnRQVVt694yx7cNTMOIl5FiByA7nVV8Y19SctaoWCNHkB0ieuihMW5zHA1XnMebiZA5X8vVcnmbVIlDFu2btHa1bDY5oFWoWOglpMh0kZgRNrHXsuqcRcAxW2BUxPDY4EwMxBmAILrrpO7HtFpV6bszXB1IAEyDnuWgt53ifNWYW92cyx2qLu18r1zoSsFiG1KbajdHAESs6i0FAcVetelrKnqgGrDOoHePbLmObTpOhwu/ToMuvn9FDt2zXHxVSOxj7KiWeMXRYoNqyT3o22aVSiGn4TncJ1GkHyLvRTrKwe1r26OAI8DcLmW0MQ51QveSXG0np8v7eqt+520c9E0jrSMD9Ju3+o8kx5LkJRpFD343udiKjqLczKVNxBabFzhYl47HQKDpOFNo/G9tyPkaeX63A+QtqTFm9omy2YfEOxJgiuLNiwe0AVHu5GAWkDmTOgvH7O3S99nEc3ggyQw+8QLgCwievKVVN09ko9huycOKTBi3RxHSMO0jmLGoR0bo3qfBagocR/C1uHVecyZa3uXG57DupbaODrvc6rlYSBDGBwDWhohjW9AFsboYEB4n3i1pqE/icYE+th0AUFUnSO9ti/4LWOZwBaNb6W8NFXMZs+pXbXPwii2XPOkCSWtOhcdOwXXQ3pp+8qK2/gmVqT6UGCCHFpjL6GSNSO11fyEnaHN1R89u2o0ENbNMaFwicvOwUxg6Zg06dQxUk6wMrRmJOmkD6haFfZLaVWpSMOcxxbmGhg8lM/wMUaL3VnFkj3GtuZdyPTl6rJl+TCMkn/AE2YI8MGq2+z9Fw3K2rjRVZRdWNWhwg6WOzBgIimMwu0yCIPRXKtiaswKj58eS5/7MsUylSrOe0uzvaJaRYNB1E8y70VzbtWi4mzm/52V0rsyUblKvU0NR/1TQ6p/wAj/qVoU8U0OtUt4/RDtoWcW1DIBj3ucdFy2KNDaN6jsxk2mddOaicKcrntk2eefIgEfuvNm1C4Oc4ySZ1mdb9UMeBVcI1aDPcSPsoEmq0Se2PeFJ/46cH9VP3D6BpSd29rmjXYYkGGOA/MRBv0MJr6ubDu60qgcP0vGR/qGnzUThNnmtiaeGbI4rg5xGrabYdUPbp4uCmru0R8bL9vvu0cbh+EzKKgcC0u06OntB9FR9p7Yp4eocI1x/2crM7jlcS0AE5Y0PJdaZqub7+7t0f9SKkEGqMzzMyc0c5i0W7Kz5EFXEQxvdEXsve5jgc5BgkAl4BIFp0tKXu3tilT2gyk1xjEcURcxIzM7WLb/qHRSR9nuDixeJ7g35m7StjZ25GEpVKeIDXGrTMseXaa2hsNIueXNVY6i7Jy2ixmXsgOLRpzBPh0T3ENAZYWgeoSm1T1WGIE5p+Zsacr6dDdaebEr4Wcuxns8xWFrnE0H06zWuzBr7OgzcjQx1B6LR2rvDTfmoVG1KmIYQQKTSaQIgkOF3uH5guhYrZDqhcBiKrGHVrXCBytIJ9VE7L3FoYZz3UatbO/VxdfnzAGsrPy/jyycya2XrLljGosi938Hhw01KPzfHaLiTGX5YnRTNuSazdENquqtruYXxmaACHR+KRr3lbT9kgW4h8wrJyhfS9FcbrZA7U2q+kzOykHAakm4nsOXU91lsrEOq0H1TqwOkgaEXaP2Ux/BhpxJHSFk3ZJbTdTa9oDp0bAvE2B7LxskM8E1j8vve6/TZx4njprqI2lgxTcbNZm56An73ScSWiAXASbX1PQfRSG82z6lZjRTIa4OmZi0Gf6KtO3exQF6jRY6uB8ItY9+yvwc6UFzfsVS4U+nsStCmS4NbdzrADUnoFYvZpg3OFbFu+F54dPuGkl7vN1v+qqm5uxMRUxlEySyk9r3+8B7oPreLdF2NtFrAGtaGtGgAgDwAW/4+P/AEyjLLwjNmqp3tAdlqUXAZrOt1gt+6uLNVCby7BfiH0XNiGE5pN4OXTroVozRco0iuDpkbhMdIB92YBuD91tDHHpT9Vm/YVQfC0HzAXtTYlSJDRPQm3os3DNeCy0DNpm0UGu84j6i6c/GtIjht/m/sk0Nm1cozNIPRpkd4MpZ2PUJuLdIkn1Xev0NCMQ7N8DWgj8wI81hgnuAPFptzT8j7Ry15qSOyDyEdbfZKfsZ/8Ag/sucMvR20YZqZ+R0+I+616zqfR3otgbJeNf2KRiME5t49CuNP0DWcG9HfRKJb+b6LKlSqOfHDIZEh5Np6RqPFeVcORzUPwkJfUHMu/lK1K+UxrHgfstmpmNhHiT9dEmsToD6qB0kPZ80GviHDTKI83O+yutTVU32c0/exB7Ux/7KuVTVb8H0RnyfYxBWXEKahXEBXEKOIU1CAVxCjiFNQgFcQo4hTUIBXEKOIU1CAVxF4XdgnIQGuWj8LfosDhmHVjP5QttC5SBqYfDspzkYxs65WgTGkx4phMp6F0AhCEAIQhACEIQAhCEAIQhACEIQAhCEAIQhAf/2Q=="/>
          <p:cNvSpPr>
            <a:spLocks noChangeAspect="1" noChangeArrowheads="1"/>
          </p:cNvSpPr>
          <p:nvPr/>
        </p:nvSpPr>
        <p:spPr bwMode="auto">
          <a:xfrm>
            <a:off x="215900" y="-436563"/>
            <a:ext cx="1219200" cy="1219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87512"/>
              </a:buClr>
              <a:buChar char="•"/>
              <a:defRPr sz="3200">
                <a:solidFill>
                  <a:schemeClr val="tx1"/>
                </a:solidFill>
                <a:latin typeface="Franklin Gothic Book" panose="020B0503020102020204" pitchFamily="34" charset="0"/>
                <a:ea typeface="ＭＳ Ｐゴシック" panose="020B0600070205080204" pitchFamily="34" charset="-128"/>
              </a:defRPr>
            </a:lvl1pPr>
            <a:lvl2pPr marL="742950" indent="-285750">
              <a:spcBef>
                <a:spcPct val="20000"/>
              </a:spcBef>
              <a:buClr>
                <a:srgbClr val="487512"/>
              </a:buClr>
              <a:buFont typeface="Arial" panose="020B0604020202020204" pitchFamily="34" charset="0"/>
              <a:buChar char="–"/>
              <a:defRPr sz="2800">
                <a:solidFill>
                  <a:schemeClr val="tx1"/>
                </a:solidFill>
                <a:latin typeface="Franklin Gothic Book" panose="020B0503020102020204" pitchFamily="34" charset="0"/>
                <a:ea typeface="ＭＳ Ｐゴシック" panose="020B0600070205080204" pitchFamily="34" charset="-128"/>
              </a:defRPr>
            </a:lvl2pPr>
            <a:lvl3pPr marL="1143000" indent="-228600">
              <a:spcBef>
                <a:spcPct val="20000"/>
              </a:spcBef>
              <a:buClr>
                <a:srgbClr val="487512"/>
              </a:buClr>
              <a:buChar char="•"/>
              <a:defRPr sz="2400">
                <a:solidFill>
                  <a:schemeClr val="tx1"/>
                </a:solidFill>
                <a:latin typeface="Franklin Gothic Book" panose="020B0503020102020204" pitchFamily="34" charset="0"/>
                <a:ea typeface="ＭＳ Ｐゴシック" panose="020B0600070205080204" pitchFamily="34" charset="-128"/>
              </a:defRPr>
            </a:lvl3pPr>
            <a:lvl4pPr marL="1600200" indent="-228600">
              <a:spcBef>
                <a:spcPct val="20000"/>
              </a:spcBef>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a:spcBef>
                <a:spcPct val="20000"/>
              </a:spcBef>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da-DK" altLang="da-DK" sz="1800" b="0" i="0" u="none" strike="noStrike" kern="1200" cap="none" spc="0" normalizeH="0" baseline="0" noProof="0">
              <a:ln>
                <a:noFill/>
              </a:ln>
              <a:solidFill>
                <a:srgbClr val="414141"/>
              </a:solidFill>
              <a:effectLst/>
              <a:uLnTx/>
              <a:uFillTx/>
              <a:latin typeface="Arial" panose="020B0604020202020204" pitchFamily="34" charset="0"/>
              <a:ea typeface="ＭＳ Ｐゴシック" panose="020B0600070205080204" pitchFamily="34" charset="-128"/>
              <a:cs typeface="+mn-cs"/>
            </a:endParaRPr>
          </a:p>
        </p:txBody>
      </p:sp>
      <p:sp>
        <p:nvSpPr>
          <p:cNvPr id="6" name="Tekstboks 11"/>
          <p:cNvSpPr txBox="1">
            <a:spLocks noChangeArrowheads="1"/>
          </p:cNvSpPr>
          <p:nvPr/>
        </p:nvSpPr>
        <p:spPr bwMode="auto">
          <a:xfrm>
            <a:off x="450789" y="5509681"/>
            <a:ext cx="853122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487512"/>
              </a:buClr>
              <a:buChar char="•"/>
              <a:defRPr sz="3200">
                <a:solidFill>
                  <a:schemeClr val="tx1"/>
                </a:solidFill>
                <a:latin typeface="Franklin Gothic Book" panose="020B0503020102020204" pitchFamily="34" charset="0"/>
                <a:ea typeface="ＭＳ Ｐゴシック" panose="020B0600070205080204" pitchFamily="34" charset="-128"/>
              </a:defRPr>
            </a:lvl1pPr>
            <a:lvl2pPr marL="742950" indent="-285750">
              <a:spcBef>
                <a:spcPct val="20000"/>
              </a:spcBef>
              <a:buClr>
                <a:srgbClr val="487512"/>
              </a:buClr>
              <a:buFont typeface="Arial" panose="020B0604020202020204" pitchFamily="34" charset="0"/>
              <a:buChar char="–"/>
              <a:defRPr sz="2800">
                <a:solidFill>
                  <a:schemeClr val="tx1"/>
                </a:solidFill>
                <a:latin typeface="Franklin Gothic Book" panose="020B0503020102020204" pitchFamily="34" charset="0"/>
                <a:ea typeface="ＭＳ Ｐゴシック" panose="020B0600070205080204" pitchFamily="34" charset="-128"/>
              </a:defRPr>
            </a:lvl2pPr>
            <a:lvl3pPr marL="1143000" indent="-228600">
              <a:spcBef>
                <a:spcPct val="20000"/>
              </a:spcBef>
              <a:buClr>
                <a:srgbClr val="487512"/>
              </a:buClr>
              <a:buChar char="•"/>
              <a:defRPr sz="2400">
                <a:solidFill>
                  <a:schemeClr val="tx1"/>
                </a:solidFill>
                <a:latin typeface="Franklin Gothic Book" panose="020B0503020102020204" pitchFamily="34" charset="0"/>
                <a:ea typeface="ＭＳ Ｐゴシック" panose="020B0600070205080204" pitchFamily="34" charset="-128"/>
              </a:defRPr>
            </a:lvl3pPr>
            <a:lvl4pPr marL="1600200" indent="-228600">
              <a:spcBef>
                <a:spcPct val="20000"/>
              </a:spcBef>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4pPr>
            <a:lvl5pPr marL="2057400" indent="-228600">
              <a:spcBef>
                <a:spcPct val="20000"/>
              </a:spcBef>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487512"/>
              </a:buClr>
              <a:buFont typeface="Arial" panose="020B0604020202020204" pitchFamily="34" charset="0"/>
              <a:buChar char="»"/>
              <a:defRPr sz="2000">
                <a:solidFill>
                  <a:schemeClr val="tx1"/>
                </a:solidFill>
                <a:latin typeface="Franklin Gothic Book" panose="020B05030201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20000"/>
              </a:spcBef>
              <a:spcAft>
                <a:spcPts val="0"/>
              </a:spcAft>
              <a:buClr>
                <a:srgbClr val="487512"/>
              </a:buClr>
              <a:buSzTx/>
              <a:buFontTx/>
              <a:buNone/>
              <a:tabLst/>
              <a:defRPr/>
            </a:pPr>
            <a:r>
              <a:rPr kumimoji="0" lang="en-US" sz="2000" b="1" i="0" u="none" strike="noStrike" kern="1200" cap="none" spc="0" normalizeH="0" baseline="0" noProof="0" dirty="0">
                <a:ln>
                  <a:noFill/>
                </a:ln>
                <a:solidFill>
                  <a:srgbClr val="414141"/>
                </a:solidFill>
                <a:effectLst/>
                <a:uLnTx/>
                <a:uFillTx/>
                <a:latin typeface="Franklin Gothic Book" panose="020B0503020102020204" pitchFamily="34" charset="0"/>
                <a:ea typeface="ＭＳ Ｐゴシック" panose="020B0600070205080204" pitchFamily="34" charset="-128"/>
                <a:cs typeface="+mn-cs"/>
              </a:rPr>
              <a:t>Ranking of the world's 100 best marketing campaigns and companies, based on performance in </a:t>
            </a:r>
            <a:r>
              <a:rPr kumimoji="0" lang="en-US" sz="2000" b="1" i="0" u="none" strike="noStrike" kern="1200" cap="none" spc="0" normalizeH="0" baseline="0" noProof="0" dirty="0">
                <a:ln>
                  <a:noFill/>
                </a:ln>
                <a:solidFill>
                  <a:srgbClr val="FF0000"/>
                </a:solidFill>
                <a:effectLst/>
                <a:uLnTx/>
                <a:uFillTx/>
                <a:latin typeface="Franklin Gothic Book" panose="020B0503020102020204" pitchFamily="34" charset="0"/>
                <a:ea typeface="ＭＳ Ｐゴシック" panose="020B0600070205080204" pitchFamily="34" charset="-128"/>
                <a:cs typeface="+mn-cs"/>
              </a:rPr>
              <a:t>effectiveness</a:t>
            </a:r>
            <a:r>
              <a:rPr kumimoji="0" lang="en-US" sz="2000" b="1" i="0" u="none" strike="noStrike" kern="1200" cap="none" spc="0" normalizeH="0" baseline="0" noProof="0" dirty="0">
                <a:ln>
                  <a:noFill/>
                </a:ln>
                <a:solidFill>
                  <a:srgbClr val="414141"/>
                </a:solidFill>
                <a:effectLst/>
                <a:uLnTx/>
                <a:uFillTx/>
                <a:latin typeface="Franklin Gothic Book" panose="020B0503020102020204" pitchFamily="34" charset="0"/>
                <a:ea typeface="ＭＳ Ｐゴシック" panose="020B0600070205080204" pitchFamily="34" charset="-128"/>
                <a:cs typeface="+mn-cs"/>
              </a:rPr>
              <a:t> and strategy competitions. </a:t>
            </a:r>
            <a:r>
              <a:rPr kumimoji="0" lang="en-US" sz="2000" b="0" i="0" u="none" strike="noStrike" kern="1200" cap="none" spc="0" normalizeH="0" baseline="0" noProof="0" dirty="0">
                <a:ln>
                  <a:noFill/>
                </a:ln>
                <a:solidFill>
                  <a:srgbClr val="414141"/>
                </a:solidFill>
                <a:effectLst/>
                <a:uLnTx/>
                <a:uFillTx/>
                <a:latin typeface="Franklin Gothic Book" panose="020B0503020102020204" pitchFamily="34" charset="0"/>
                <a:ea typeface="ＭＳ Ｐゴシック" panose="020B0600070205080204" pitchFamily="34" charset="-128"/>
                <a:cs typeface="+mn-cs"/>
                <a:hlinkClick r:id="rId4"/>
              </a:rPr>
              <a:t>https://www.warc.com/rankings</a:t>
            </a:r>
            <a:r>
              <a:rPr kumimoji="0" lang="en-US" sz="2000" b="0" i="0" u="none" strike="noStrike" kern="1200" cap="none" spc="0" normalizeH="0" baseline="0" noProof="0" dirty="0">
                <a:ln>
                  <a:noFill/>
                </a:ln>
                <a:solidFill>
                  <a:srgbClr val="414141"/>
                </a:solidFill>
                <a:effectLst/>
                <a:uLnTx/>
                <a:uFillTx/>
                <a:latin typeface="Franklin Gothic Book" panose="020B0503020102020204" pitchFamily="34" charset="0"/>
                <a:ea typeface="ＭＳ Ｐゴシック" panose="020B0600070205080204" pitchFamily="34" charset="-128"/>
                <a:cs typeface="+mn-cs"/>
              </a:rPr>
              <a:t> </a:t>
            </a:r>
          </a:p>
        </p:txBody>
      </p:sp>
      <p:sp>
        <p:nvSpPr>
          <p:cNvPr id="7" name="TextBox 3">
            <a:extLst>
              <a:ext uri="{FF2B5EF4-FFF2-40B4-BE49-F238E27FC236}">
                <a16:creationId xmlns:a16="http://schemas.microsoft.com/office/drawing/2014/main" id="{0CA05D63-1BB5-4E92-8067-E9CD9D0A1C1A}"/>
              </a:ext>
            </a:extLst>
          </p:cNvPr>
          <p:cNvSpPr txBox="1">
            <a:spLocks noChangeArrowheads="1"/>
          </p:cNvSpPr>
          <p:nvPr/>
        </p:nvSpPr>
        <p:spPr bwMode="auto">
          <a:xfrm>
            <a:off x="395536" y="404664"/>
            <a:ext cx="87129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a-DK" sz="2800" b="1" dirty="0">
                <a:solidFill>
                  <a:srgbClr val="414141"/>
                </a:solidFill>
                <a:latin typeface="VIA Type Office"/>
              </a:rPr>
              <a:t>WARC</a:t>
            </a:r>
            <a:r>
              <a:rPr kumimoji="0" lang="en-US" altLang="da-DK" sz="2800" b="1"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 100</a:t>
            </a:r>
          </a:p>
        </p:txBody>
      </p:sp>
    </p:spTree>
    <p:extLst>
      <p:ext uri="{BB962C8B-B14F-4D97-AF65-F5344CB8AC3E}">
        <p14:creationId xmlns:p14="http://schemas.microsoft.com/office/powerpoint/2010/main" val="2586439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FF0C4"/>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4792115F-DD25-689A-CA2B-AE97A66F1CEE}"/>
              </a:ext>
            </a:extLst>
          </p:cNvPr>
          <p:cNvPicPr>
            <a:picLocks noChangeAspect="1"/>
          </p:cNvPicPr>
          <p:nvPr/>
        </p:nvPicPr>
        <p:blipFill>
          <a:blip r:embed="rId3"/>
          <a:srcRect l="2041" t="2412" r="2041" b="2365"/>
          <a:stretch/>
        </p:blipFill>
        <p:spPr>
          <a:xfrm>
            <a:off x="1007604" y="92118"/>
            <a:ext cx="7128792" cy="6673764"/>
          </a:xfrm>
          <a:prstGeom prst="rect">
            <a:avLst/>
          </a:prstGeom>
        </p:spPr>
      </p:pic>
    </p:spTree>
    <p:extLst>
      <p:ext uri="{BB962C8B-B14F-4D97-AF65-F5344CB8AC3E}">
        <p14:creationId xmlns:p14="http://schemas.microsoft.com/office/powerpoint/2010/main" val="549467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E5E5"/>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87250EBF-93EB-1235-9764-1FBF7B6EF4FD}"/>
              </a:ext>
            </a:extLst>
          </p:cNvPr>
          <p:cNvPicPr>
            <a:picLocks noChangeAspect="1"/>
          </p:cNvPicPr>
          <p:nvPr/>
        </p:nvPicPr>
        <p:blipFill>
          <a:blip r:embed="rId3"/>
          <a:stretch>
            <a:fillRect/>
          </a:stretch>
        </p:blipFill>
        <p:spPr>
          <a:xfrm>
            <a:off x="445580" y="548680"/>
            <a:ext cx="8252840" cy="6120680"/>
          </a:xfrm>
          <a:prstGeom prst="rect">
            <a:avLst/>
          </a:prstGeom>
        </p:spPr>
      </p:pic>
    </p:spTree>
    <p:extLst>
      <p:ext uri="{BB962C8B-B14F-4D97-AF65-F5344CB8AC3E}">
        <p14:creationId xmlns:p14="http://schemas.microsoft.com/office/powerpoint/2010/main" val="3734199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s://openclipart.org/image/2400px/svg_to_png/252540/Prismatic-Question-Mark-Fractal-2-No-Backgroun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908720"/>
            <a:ext cx="3122804" cy="5166222"/>
          </a:xfrm>
          <a:prstGeom prst="rect">
            <a:avLst/>
          </a:prstGeom>
          <a:noFill/>
          <a:extLst>
            <a:ext uri="{909E8E84-426E-40DD-AFC4-6F175D3DCCD1}">
              <a14:hiddenFill xmlns:a14="http://schemas.microsoft.com/office/drawing/2010/main">
                <a:solidFill>
                  <a:srgbClr val="FFFFFF"/>
                </a:solidFill>
              </a14:hiddenFill>
            </a:ext>
          </a:extLst>
        </p:spPr>
      </p:pic>
      <p:sp>
        <p:nvSpPr>
          <p:cNvPr id="5122" name="Titel 1"/>
          <p:cNvSpPr>
            <a:spLocks noGrp="1"/>
          </p:cNvSpPr>
          <p:nvPr>
            <p:ph type="title"/>
          </p:nvPr>
        </p:nvSpPr>
        <p:spPr/>
        <p:txBody>
          <a:bodyPr/>
          <a:lstStyle/>
          <a:p>
            <a:r>
              <a:rPr lang="da-DK" altLang="da-DK" sz="4000" dirty="0">
                <a:latin typeface="+mn-lt"/>
                <a:ea typeface="ＭＳ Ｐゴシック" panose="020B0600070205080204" pitchFamily="34" charset="-128"/>
              </a:rPr>
              <a:t>Course </a:t>
            </a:r>
            <a:r>
              <a:rPr lang="da-DK" altLang="da-DK" sz="4000" dirty="0" err="1">
                <a:latin typeface="+mn-lt"/>
                <a:ea typeface="ＭＳ Ｐゴシック" panose="020B0600070205080204" pitchFamily="34" charset="-128"/>
              </a:rPr>
              <a:t>overview</a:t>
            </a:r>
            <a:endParaRPr lang="da-DK" altLang="da-DK" sz="4000" dirty="0">
              <a:latin typeface="+mn-lt"/>
              <a:ea typeface="ＭＳ Ｐゴシック" panose="020B0600070205080204" pitchFamily="34" charset="-128"/>
            </a:endParaRPr>
          </a:p>
        </p:txBody>
      </p:sp>
      <p:sp>
        <p:nvSpPr>
          <p:cNvPr id="17411" name="Pladsholder til indhold 2"/>
          <p:cNvSpPr>
            <a:spLocks noGrp="1"/>
          </p:cNvSpPr>
          <p:nvPr>
            <p:ph type="body" sz="quarter" idx="13"/>
          </p:nvPr>
        </p:nvSpPr>
        <p:spPr/>
        <p:txBody>
          <a:bodyPr>
            <a:normAutofit/>
          </a:bodyPr>
          <a:lstStyle/>
          <a:p>
            <a:endParaRPr lang="da-DK" altLang="da-DK" sz="2800" dirty="0">
              <a:ea typeface="ＭＳ Ｐゴシック" panose="020B0600070205080204" pitchFamily="34" charset="-128"/>
            </a:endParaRPr>
          </a:p>
          <a:p>
            <a:r>
              <a:rPr lang="da-DK" altLang="da-DK" sz="2800" dirty="0" err="1">
                <a:ea typeface="ＭＳ Ｐゴシック" panose="020B0600070205080204" pitchFamily="34" charset="-128"/>
              </a:rPr>
              <a:t>What</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will</a:t>
            </a:r>
            <a:r>
              <a:rPr lang="da-DK" altLang="da-DK" sz="2800" dirty="0">
                <a:ea typeface="ＭＳ Ｐゴシック" panose="020B0600070205080204" pitchFamily="34" charset="-128"/>
              </a:rPr>
              <a:t> I </a:t>
            </a:r>
            <a:r>
              <a:rPr lang="da-DK" altLang="da-DK" sz="2800" dirty="0" err="1">
                <a:ea typeface="ＭＳ Ｐゴシック" panose="020B0600070205080204" pitchFamily="34" charset="-128"/>
              </a:rPr>
              <a:t>learn</a:t>
            </a:r>
            <a:r>
              <a:rPr lang="da-DK" altLang="da-DK" sz="2800" dirty="0">
                <a:ea typeface="ＭＳ Ｐゴシック" panose="020B0600070205080204" pitchFamily="34" charset="-128"/>
              </a:rPr>
              <a:t> in </a:t>
            </a:r>
            <a:r>
              <a:rPr lang="da-DK" altLang="da-DK" sz="2800" dirty="0" err="1">
                <a:ea typeface="ＭＳ Ｐゴシック" panose="020B0600070205080204" pitchFamily="34" charset="-128"/>
              </a:rPr>
              <a:t>this</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course</a:t>
            </a:r>
            <a:r>
              <a:rPr lang="da-DK" altLang="da-DK" sz="2800" dirty="0">
                <a:ea typeface="ＭＳ Ｐゴシック" panose="020B0600070205080204" pitchFamily="34" charset="-128"/>
              </a:rPr>
              <a:t>?</a:t>
            </a:r>
          </a:p>
          <a:p>
            <a:r>
              <a:rPr lang="da-DK" altLang="da-DK" sz="2800" dirty="0" err="1">
                <a:ea typeface="ＭＳ Ｐゴシック" panose="020B0600070205080204" pitchFamily="34" charset="-128"/>
              </a:rPr>
              <a:t>Who</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will</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teach</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me</a:t>
            </a:r>
            <a:r>
              <a:rPr lang="da-DK" altLang="da-DK" sz="2800" dirty="0">
                <a:ea typeface="ＭＳ Ｐゴシック" panose="020B0600070205080204" pitchFamily="34" charset="-128"/>
              </a:rPr>
              <a:t>?</a:t>
            </a:r>
          </a:p>
          <a:p>
            <a:r>
              <a:rPr lang="da-DK" altLang="da-DK" sz="2800" dirty="0" err="1">
                <a:ea typeface="ＭＳ Ｐゴシック" panose="020B0600070205080204" pitchFamily="34" charset="-128"/>
              </a:rPr>
              <a:t>What</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does</a:t>
            </a:r>
            <a:r>
              <a:rPr lang="da-DK" altLang="da-DK" sz="2800" dirty="0">
                <a:ea typeface="ＭＳ Ｐゴシック" panose="020B0600070205080204" pitchFamily="34" charset="-128"/>
              </a:rPr>
              <a:t> the semester look </a:t>
            </a:r>
            <a:r>
              <a:rPr lang="da-DK" altLang="da-DK" sz="2800" dirty="0" err="1">
                <a:ea typeface="ＭＳ Ｐゴシック" panose="020B0600070205080204" pitchFamily="34" charset="-128"/>
              </a:rPr>
              <a:t>like</a:t>
            </a:r>
            <a:r>
              <a:rPr lang="da-DK" altLang="da-DK" sz="2800" dirty="0">
                <a:ea typeface="ＭＳ Ｐゴシック" panose="020B0600070205080204" pitchFamily="34" charset="-128"/>
              </a:rPr>
              <a:t>?</a:t>
            </a:r>
          </a:p>
          <a:p>
            <a:r>
              <a:rPr lang="da-DK" altLang="da-DK" sz="2800" dirty="0" err="1">
                <a:ea typeface="ＭＳ Ｐゴシック" panose="020B0600070205080204" pitchFamily="34" charset="-128"/>
              </a:rPr>
              <a:t>What</a:t>
            </a:r>
            <a:r>
              <a:rPr lang="da-DK" altLang="da-DK" sz="2800" dirty="0">
                <a:ea typeface="ＭＳ Ｐゴシック" panose="020B0600070205080204" pitchFamily="34" charset="-128"/>
              </a:rPr>
              <a:t> am I </a:t>
            </a:r>
            <a:r>
              <a:rPr lang="da-DK" altLang="da-DK" sz="2800" dirty="0" err="1">
                <a:ea typeface="ＭＳ Ｐゴシック" panose="020B0600070205080204" pitchFamily="34" charset="-128"/>
              </a:rPr>
              <a:t>going</a:t>
            </a:r>
            <a:r>
              <a:rPr lang="da-DK" altLang="da-DK" sz="2800" dirty="0">
                <a:ea typeface="ＭＳ Ｐゴシック" panose="020B0600070205080204" pitchFamily="34" charset="-128"/>
              </a:rPr>
              <a:t> to </a:t>
            </a:r>
            <a:r>
              <a:rPr lang="da-DK" altLang="da-DK" sz="2800" dirty="0" err="1">
                <a:ea typeface="ＭＳ Ｐゴシック" panose="020B0600070205080204" pitchFamily="34" charset="-128"/>
              </a:rPr>
              <a:t>read</a:t>
            </a:r>
            <a:r>
              <a:rPr lang="da-DK" altLang="da-DK" sz="2800" dirty="0">
                <a:ea typeface="ＭＳ Ｐゴシック" panose="020B0600070205080204" pitchFamily="34" charset="-128"/>
              </a:rPr>
              <a:t>?</a:t>
            </a:r>
          </a:p>
          <a:p>
            <a:r>
              <a:rPr lang="da-DK" altLang="da-DK" sz="2800" dirty="0">
                <a:ea typeface="ＭＳ Ｐゴシック" panose="020B0600070205080204" pitchFamily="34" charset="-128"/>
              </a:rPr>
              <a:t>How </a:t>
            </a:r>
            <a:r>
              <a:rPr lang="da-DK" altLang="da-DK" sz="2800" dirty="0" err="1">
                <a:ea typeface="ＭＳ Ｐゴシック" panose="020B0600070205080204" pitchFamily="34" charset="-128"/>
              </a:rPr>
              <a:t>are</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we</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going</a:t>
            </a:r>
            <a:r>
              <a:rPr lang="da-DK" altLang="da-DK" sz="2800" dirty="0">
                <a:ea typeface="ＭＳ Ｐゴシック" panose="020B0600070205080204" pitchFamily="34" charset="-128"/>
              </a:rPr>
              <a:t> to do it?</a:t>
            </a:r>
          </a:p>
          <a:p>
            <a:r>
              <a:rPr lang="da-DK" altLang="da-DK" sz="2800" dirty="0" err="1">
                <a:ea typeface="ＭＳ Ｐゴシック" panose="020B0600070205080204" pitchFamily="34" charset="-128"/>
              </a:rPr>
              <a:t>What</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about</a:t>
            </a:r>
            <a:r>
              <a:rPr lang="da-DK" altLang="da-DK" sz="2800" dirty="0">
                <a:ea typeface="ＭＳ Ｐゴシック" panose="020B0600070205080204" pitchFamily="34" charset="-128"/>
              </a:rPr>
              <a:t> the </a:t>
            </a:r>
            <a:r>
              <a:rPr lang="da-DK" altLang="da-DK" sz="2800" dirty="0" err="1">
                <a:ea typeface="ＭＳ Ｐゴシック" panose="020B0600070205080204" pitchFamily="34" charset="-128"/>
              </a:rPr>
              <a:t>exam</a:t>
            </a:r>
            <a:r>
              <a:rPr lang="da-DK" altLang="da-DK" sz="2800" dirty="0">
                <a:ea typeface="ＭＳ Ｐゴシック" panose="020B0600070205080204" pitchFamily="34" charset="-128"/>
              </a:rPr>
              <a:t>?</a:t>
            </a:r>
          </a:p>
          <a:p>
            <a:endParaRPr lang="da-DK" altLang="da-DK" sz="2800" dirty="0">
              <a:ea typeface="ＭＳ Ｐゴシック" panose="020B0600070205080204" pitchFamily="34" charset="-128"/>
            </a:endParaRPr>
          </a:p>
        </p:txBody>
      </p:sp>
      <p:sp>
        <p:nvSpPr>
          <p:cNvPr id="2" name="Pladsholder til tekst 1"/>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436263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C5589B-28BF-48F6-9855-AE7EF61A47FF}"/>
              </a:ext>
            </a:extLst>
          </p:cNvPr>
          <p:cNvSpPr txBox="1">
            <a:spLocks noChangeArrowheads="1"/>
          </p:cNvSpPr>
          <p:nvPr/>
        </p:nvSpPr>
        <p:spPr bwMode="auto">
          <a:xfrm>
            <a:off x="971600" y="1484784"/>
            <a:ext cx="7128792"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6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WHY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6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CEM</a:t>
            </a:r>
          </a:p>
        </p:txBody>
      </p:sp>
    </p:spTree>
    <p:extLst>
      <p:ext uri="{BB962C8B-B14F-4D97-AF65-F5344CB8AC3E}">
        <p14:creationId xmlns:p14="http://schemas.microsoft.com/office/powerpoint/2010/main" val="4020294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00" name="Picture 4" descr="What are Big Ideas? - Making the Most of Math">
            <a:extLst>
              <a:ext uri="{FF2B5EF4-FFF2-40B4-BE49-F238E27FC236}">
                <a16:creationId xmlns:a16="http://schemas.microsoft.com/office/drawing/2014/main" id="{AB883D86-317A-40D2-A888-F58038AE3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764704"/>
            <a:ext cx="8784976" cy="4886643"/>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D44EFF65-C76C-47B3-97A6-01C7D61B4BE9}"/>
              </a:ext>
            </a:extLst>
          </p:cNvPr>
          <p:cNvSpPr txBox="1"/>
          <p:nvPr/>
        </p:nvSpPr>
        <p:spPr>
          <a:xfrm>
            <a:off x="7308304" y="5755061"/>
            <a:ext cx="1296144" cy="207429"/>
          </a:xfrm>
          <a:prstGeom prst="rect">
            <a:avLst/>
          </a:prstGeom>
          <a:noFill/>
        </p:spPr>
        <p:txBody>
          <a:bodyPr wrap="square" lIns="0" tIns="0" rIns="0" bIns="0" rtlCol="0">
            <a:spAutoFit/>
          </a:bodyPr>
          <a:lstStyle/>
          <a:p>
            <a:pPr marL="0" indent="0" algn="l" defTabSz="914400" rtl="0" eaLnBrk="1" latinLnBrk="0" hangingPunct="1">
              <a:lnSpc>
                <a:spcPct val="83000"/>
              </a:lnSpc>
              <a:spcBef>
                <a:spcPct val="20000"/>
              </a:spcBef>
              <a:buFont typeface="VIA Type Office" panose="02000503000000020004" pitchFamily="2" charset="0"/>
              <a:buNone/>
            </a:pPr>
            <a:r>
              <a:rPr lang="da-DK" sz="1600" spc="-100" dirty="0">
                <a:latin typeface="Via Light Office" panose="02000503000000020004" pitchFamily="2" charset="0"/>
              </a:rPr>
              <a:t>…</a:t>
            </a:r>
            <a:r>
              <a:rPr lang="da-DK" sz="1600" spc="-100" dirty="0" err="1">
                <a:latin typeface="Via Light Office" panose="02000503000000020004" pitchFamily="2" charset="0"/>
              </a:rPr>
              <a:t>b</a:t>
            </a:r>
            <a:r>
              <a:rPr lang="da-DK" sz="1600" kern="1200" spc="-100" baseline="0" dirty="0" err="1">
                <a:solidFill>
                  <a:schemeClr val="tx1"/>
                </a:solidFill>
                <a:latin typeface="Via Light Office" panose="02000503000000020004" pitchFamily="2" charset="0"/>
                <a:ea typeface="+mn-ea"/>
                <a:cs typeface="+mn-cs"/>
              </a:rPr>
              <a:t>ehind</a:t>
            </a:r>
            <a:r>
              <a:rPr lang="da-DK" sz="1600" kern="1200" spc="-100" baseline="0" dirty="0">
                <a:solidFill>
                  <a:schemeClr val="tx1"/>
                </a:solidFill>
                <a:latin typeface="Via Light Office" panose="02000503000000020004" pitchFamily="2" charset="0"/>
                <a:ea typeface="+mn-ea"/>
                <a:cs typeface="+mn-cs"/>
              </a:rPr>
              <a:t> CEM</a:t>
            </a:r>
          </a:p>
        </p:txBody>
      </p:sp>
    </p:spTree>
    <p:extLst>
      <p:ext uri="{BB962C8B-B14F-4D97-AF65-F5344CB8AC3E}">
        <p14:creationId xmlns:p14="http://schemas.microsoft.com/office/powerpoint/2010/main" val="7602168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media-cache-ak0.pinimg.com/736x/35/77/c2/3577c27e93bce90fb9955752c6e7213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63495" cy="6890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326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1424C"/>
        </a:solidFill>
        <a:effectLst/>
      </p:bgPr>
    </p:bg>
    <p:spTree>
      <p:nvGrpSpPr>
        <p:cNvPr id="1" name=""/>
        <p:cNvGrpSpPr/>
        <p:nvPr/>
      </p:nvGrpSpPr>
      <p:grpSpPr>
        <a:xfrm>
          <a:off x="0" y="0"/>
          <a:ext cx="0" cy="0"/>
          <a:chOff x="0" y="0"/>
          <a:chExt cx="0" cy="0"/>
        </a:xfrm>
      </p:grpSpPr>
      <p:pic>
        <p:nvPicPr>
          <p:cNvPr id="19458" name="Picture 2" descr="http://image.slidesharecdn.com/creative-confidence-final-150630175117-lva1-app6891/95/design-thinking-creative-confidence-6-638.jpg?cb=1435686940"/>
          <p:cNvPicPr>
            <a:picLocks noChangeAspect="1" noChangeArrowheads="1"/>
          </p:cNvPicPr>
          <p:nvPr/>
        </p:nvPicPr>
        <p:blipFill rotWithShape="1">
          <a:blip r:embed="rId3">
            <a:extLst>
              <a:ext uri="{28A0092B-C50C-407E-A947-70E740481C1C}">
                <a14:useLocalDpi xmlns:a14="http://schemas.microsoft.com/office/drawing/2010/main" val="0"/>
              </a:ext>
            </a:extLst>
          </a:blip>
          <a:srcRect b="3575"/>
          <a:stretch/>
        </p:blipFill>
        <p:spPr bwMode="auto">
          <a:xfrm>
            <a:off x="-1" y="533214"/>
            <a:ext cx="9165149" cy="5272050"/>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icer 1"/>
          <p:cNvSpPr/>
          <p:nvPr/>
        </p:nvSpPr>
        <p:spPr>
          <a:xfrm>
            <a:off x="3059832" y="2924944"/>
            <a:ext cx="1152128" cy="81009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400" dirty="0"/>
          </a:p>
        </p:txBody>
      </p:sp>
      <p:sp>
        <p:nvSpPr>
          <p:cNvPr id="3" name="Tekstboks 2"/>
          <p:cNvSpPr txBox="1"/>
          <p:nvPr/>
        </p:nvSpPr>
        <p:spPr>
          <a:xfrm>
            <a:off x="1187624" y="4653136"/>
            <a:ext cx="6336704" cy="408702"/>
          </a:xfrm>
          <a:prstGeom prst="rect">
            <a:avLst/>
          </a:prstGeom>
          <a:noFill/>
        </p:spPr>
        <p:txBody>
          <a:bodyPr wrap="square" lIns="0" tIns="0" rIns="0" bIns="0" rtlCol="0">
            <a:spAutoFit/>
          </a:bodyPr>
          <a:lstStyle/>
          <a:p>
            <a:pPr>
              <a:lnSpc>
                <a:spcPct val="83000"/>
              </a:lnSpc>
              <a:spcBef>
                <a:spcPct val="20000"/>
              </a:spcBef>
            </a:pPr>
            <a:r>
              <a:rPr lang="da-DK" sz="3200" spc="-100" dirty="0" err="1">
                <a:solidFill>
                  <a:srgbClr val="FF0000"/>
                </a:solidFill>
              </a:rPr>
              <a:t>Restore</a:t>
            </a:r>
            <a:r>
              <a:rPr lang="da-DK" sz="3200" spc="-100" dirty="0">
                <a:solidFill>
                  <a:srgbClr val="FF0000"/>
                </a:solidFill>
              </a:rPr>
              <a:t> </a:t>
            </a:r>
            <a:r>
              <a:rPr lang="da-DK" sz="3200" spc="-100" dirty="0" err="1">
                <a:solidFill>
                  <a:srgbClr val="FF0000"/>
                </a:solidFill>
              </a:rPr>
              <a:t>creative</a:t>
            </a:r>
            <a:r>
              <a:rPr lang="da-DK" sz="3200" spc="-100" dirty="0">
                <a:solidFill>
                  <a:srgbClr val="FF0000"/>
                </a:solidFill>
              </a:rPr>
              <a:t> </a:t>
            </a:r>
            <a:r>
              <a:rPr lang="da-DK" sz="3200" spc="-100" dirty="0" err="1">
                <a:solidFill>
                  <a:srgbClr val="FF0000"/>
                </a:solidFill>
              </a:rPr>
              <a:t>confidence</a:t>
            </a:r>
            <a:endParaRPr lang="da-DK" sz="3200" spc="-100" dirty="0">
              <a:solidFill>
                <a:srgbClr val="FF0000"/>
              </a:solidFill>
            </a:endParaRPr>
          </a:p>
        </p:txBody>
      </p:sp>
      <p:sp>
        <p:nvSpPr>
          <p:cNvPr id="4" name="Venstre klammeparentes 3"/>
          <p:cNvSpPr/>
          <p:nvPr/>
        </p:nvSpPr>
        <p:spPr>
          <a:xfrm rot="5400000">
            <a:off x="3277284" y="2635486"/>
            <a:ext cx="702078" cy="3009189"/>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a-DK"/>
          </a:p>
        </p:txBody>
      </p:sp>
    </p:spTree>
    <p:extLst>
      <p:ext uri="{BB962C8B-B14F-4D97-AF65-F5344CB8AC3E}">
        <p14:creationId xmlns:p14="http://schemas.microsoft.com/office/powerpoint/2010/main" val="404725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0242" name="Picture 2" descr="https://designschool.canva.com/wp-content/uploads/sites/2/2015/07/Yes-Creativity-Can-Be-Learned_FB.png"/>
          <p:cNvPicPr>
            <a:picLocks noChangeAspect="1" noChangeArrowheads="1"/>
          </p:cNvPicPr>
          <p:nvPr/>
        </p:nvPicPr>
        <p:blipFill rotWithShape="1">
          <a:blip r:embed="rId3">
            <a:extLst>
              <a:ext uri="{28A0092B-C50C-407E-A947-70E740481C1C}">
                <a14:useLocalDpi xmlns:a14="http://schemas.microsoft.com/office/drawing/2010/main" val="0"/>
              </a:ext>
            </a:extLst>
          </a:blip>
          <a:srcRect l="7215" t="16608" r="4444" b="12980"/>
          <a:stretch/>
        </p:blipFill>
        <p:spPr bwMode="auto">
          <a:xfrm>
            <a:off x="3" y="1859440"/>
            <a:ext cx="9143999" cy="308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420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g.picturequotes.com/2/5/4416/life-is-about-creating-yourself-quote-1.jpg"/>
          <p:cNvPicPr>
            <a:picLocks noChangeAspect="1" noChangeArrowheads="1"/>
          </p:cNvPicPr>
          <p:nvPr/>
        </p:nvPicPr>
        <p:blipFill rotWithShape="1">
          <a:blip r:embed="rId3">
            <a:extLst>
              <a:ext uri="{28A0092B-C50C-407E-A947-70E740481C1C}">
                <a14:useLocalDpi xmlns:a14="http://schemas.microsoft.com/office/drawing/2010/main" val="0"/>
              </a:ext>
            </a:extLst>
          </a:blip>
          <a:srcRect b="587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709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C3354"/>
        </a:solidFill>
        <a:effectLst/>
      </p:bgPr>
    </p:bg>
    <p:spTree>
      <p:nvGrpSpPr>
        <p:cNvPr id="1" name=""/>
        <p:cNvGrpSpPr/>
        <p:nvPr/>
      </p:nvGrpSpPr>
      <p:grpSpPr>
        <a:xfrm>
          <a:off x="0" y="0"/>
          <a:ext cx="0" cy="0"/>
          <a:chOff x="0" y="0"/>
          <a:chExt cx="0" cy="0"/>
        </a:xfrm>
      </p:grpSpPr>
      <p:pic>
        <p:nvPicPr>
          <p:cNvPr id="16386" name="Picture 2" descr="https://i.ytimg.com/vi/2FyjCjj_T2E/hqdefault.jpg"/>
          <p:cNvPicPr>
            <a:picLocks noChangeAspect="1" noChangeArrowheads="1"/>
          </p:cNvPicPr>
          <p:nvPr/>
        </p:nvPicPr>
        <p:blipFill rotWithShape="1">
          <a:blip r:embed="rId3">
            <a:extLst>
              <a:ext uri="{28A0092B-C50C-407E-A947-70E740481C1C}">
                <a14:useLocalDpi xmlns:a14="http://schemas.microsoft.com/office/drawing/2010/main" val="0"/>
              </a:ext>
            </a:extLst>
          </a:blip>
          <a:srcRect t="13251" b="1325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096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611560" y="980728"/>
            <a:ext cx="82088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altLang="da-DK" sz="36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Marketing is a </a:t>
            </a:r>
            <a:r>
              <a:rPr kumimoji="0" lang="da-DK" altLang="da-DK" sz="3600" b="0" i="0" u="none" strike="noStrike" kern="1200" cap="none" spc="0" normalizeH="0" baseline="0" noProof="0" dirty="0" err="1">
                <a:ln>
                  <a:noFill/>
                </a:ln>
                <a:solidFill>
                  <a:srgbClr val="414141"/>
                </a:solidFill>
                <a:effectLst/>
                <a:uLnTx/>
                <a:uFillTx/>
                <a:latin typeface="VIA Type Office"/>
                <a:ea typeface="ＭＳ Ｐゴシック" panose="020B0600070205080204" pitchFamily="34" charset="-128"/>
                <a:cs typeface="+mn-cs"/>
              </a:rPr>
              <a:t>creative</a:t>
            </a:r>
            <a:r>
              <a:rPr kumimoji="0" lang="da-DK" altLang="da-DK" sz="36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 </a:t>
            </a:r>
            <a:r>
              <a:rPr kumimoji="0" lang="da-DK" altLang="da-DK" sz="3600" b="0" i="0" u="none" strike="noStrike" kern="1200" cap="none" spc="0" normalizeH="0" baseline="0" noProof="0" dirty="0" err="1">
                <a:ln>
                  <a:noFill/>
                </a:ln>
                <a:solidFill>
                  <a:srgbClr val="414141"/>
                </a:solidFill>
                <a:effectLst/>
                <a:uLnTx/>
                <a:uFillTx/>
                <a:latin typeface="VIA Type Office"/>
                <a:ea typeface="ＭＳ Ｐゴシック" panose="020B0600070205080204" pitchFamily="34" charset="-128"/>
                <a:cs typeface="+mn-cs"/>
              </a:rPr>
              <a:t>industry</a:t>
            </a:r>
            <a:r>
              <a:rPr kumimoji="0" lang="da-DK" altLang="da-DK" sz="36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 </a:t>
            </a:r>
          </a:p>
        </p:txBody>
      </p:sp>
      <p:pic>
        <p:nvPicPr>
          <p:cNvPr id="15362" name="Picture 2" descr="http://baytter.com/Images/goods/big201111151129302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971154"/>
            <a:ext cx="4290053" cy="32175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
            <a:extLst>
              <a:ext uri="{FF2B5EF4-FFF2-40B4-BE49-F238E27FC236}">
                <a16:creationId xmlns:a16="http://schemas.microsoft.com/office/drawing/2014/main" id="{3032246E-7EA1-4A5E-897C-0E8425220A86}"/>
              </a:ext>
            </a:extLst>
          </p:cNvPr>
          <p:cNvSpPr txBox="1">
            <a:spLocks noChangeArrowheads="1"/>
          </p:cNvSpPr>
          <p:nvPr/>
        </p:nvSpPr>
        <p:spPr bwMode="auto">
          <a:xfrm>
            <a:off x="611560" y="5445224"/>
            <a:ext cx="82088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altLang="da-DK" sz="36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You </a:t>
            </a:r>
            <a:r>
              <a:rPr kumimoji="0" lang="da-DK" altLang="da-DK" sz="3600" b="0" i="0" u="none" strike="noStrike" kern="1200" cap="none" spc="0" normalizeH="0" baseline="0" noProof="0" dirty="0" err="1">
                <a:ln>
                  <a:noFill/>
                </a:ln>
                <a:solidFill>
                  <a:srgbClr val="414141"/>
                </a:solidFill>
                <a:effectLst/>
                <a:uLnTx/>
                <a:uFillTx/>
                <a:latin typeface="VIA Type Office"/>
                <a:ea typeface="ＭＳ Ｐゴシック" panose="020B0600070205080204" pitchFamily="34" charset="-128"/>
                <a:cs typeface="+mn-cs"/>
              </a:rPr>
              <a:t>solve</a:t>
            </a:r>
            <a:r>
              <a:rPr kumimoji="0" lang="da-DK" altLang="da-DK" sz="36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 </a:t>
            </a:r>
            <a:r>
              <a:rPr kumimoji="0" lang="da-DK" altLang="da-DK" sz="3600" b="0" i="0" u="none" strike="noStrike" kern="1200" cap="none" spc="0" normalizeH="0" baseline="0" noProof="0" dirty="0" err="1">
                <a:ln>
                  <a:noFill/>
                </a:ln>
                <a:solidFill>
                  <a:srgbClr val="414141"/>
                </a:solidFill>
                <a:effectLst/>
                <a:uLnTx/>
                <a:uFillTx/>
                <a:latin typeface="VIA Type Office"/>
                <a:ea typeface="ＭＳ Ｐゴシック" panose="020B0600070205080204" pitchFamily="34" charset="-128"/>
                <a:cs typeface="+mn-cs"/>
              </a:rPr>
              <a:t>complex</a:t>
            </a:r>
            <a:r>
              <a:rPr kumimoji="0" lang="da-DK" altLang="da-DK" sz="36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 problems </a:t>
            </a:r>
            <a:r>
              <a:rPr kumimoji="0" lang="da-DK" altLang="da-DK" sz="3600" b="0" i="0" u="none" strike="noStrike" kern="1200" cap="none" spc="0" normalizeH="0" baseline="0" noProof="0" dirty="0" err="1">
                <a:ln>
                  <a:noFill/>
                </a:ln>
                <a:solidFill>
                  <a:srgbClr val="414141"/>
                </a:solidFill>
                <a:effectLst/>
                <a:uLnTx/>
                <a:uFillTx/>
                <a:latin typeface="VIA Type Office"/>
                <a:ea typeface="ＭＳ Ｐゴシック" panose="020B0600070205080204" pitchFamily="34" charset="-128"/>
                <a:cs typeface="+mn-cs"/>
              </a:rPr>
              <a:t>using</a:t>
            </a:r>
            <a:r>
              <a:rPr kumimoji="0" lang="da-DK" altLang="da-DK" sz="36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 </a:t>
            </a:r>
            <a:r>
              <a:rPr kumimoji="0" lang="da-DK" altLang="da-DK" sz="3600" b="0" i="0" u="none" strike="noStrike" kern="1200" cap="none" spc="0" normalizeH="0" baseline="0" noProof="0" dirty="0" err="1">
                <a:ln>
                  <a:noFill/>
                </a:ln>
                <a:solidFill>
                  <a:srgbClr val="414141"/>
                </a:solidFill>
                <a:effectLst/>
                <a:uLnTx/>
                <a:uFillTx/>
                <a:latin typeface="VIA Type Office"/>
                <a:ea typeface="ＭＳ Ｐゴシック" panose="020B0600070205080204" pitchFamily="34" charset="-128"/>
                <a:cs typeface="+mn-cs"/>
              </a:rPr>
              <a:t>creative</a:t>
            </a:r>
            <a:r>
              <a:rPr kumimoji="0" lang="da-DK" altLang="da-DK" sz="36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 </a:t>
            </a:r>
            <a:r>
              <a:rPr kumimoji="0" lang="da-DK" altLang="da-DK" sz="3600" b="0" i="0" u="none" strike="noStrike" kern="1200" cap="none" spc="0" normalizeH="0" baseline="0" noProof="0" dirty="0" err="1">
                <a:ln>
                  <a:noFill/>
                </a:ln>
                <a:solidFill>
                  <a:srgbClr val="414141"/>
                </a:solidFill>
                <a:effectLst/>
                <a:uLnTx/>
                <a:uFillTx/>
                <a:latin typeface="VIA Type Office"/>
                <a:ea typeface="ＭＳ Ｐゴシック" panose="020B0600070205080204" pitchFamily="34" charset="-128"/>
                <a:cs typeface="+mn-cs"/>
              </a:rPr>
              <a:t>skills</a:t>
            </a:r>
            <a:endParaRPr kumimoji="0" lang="da-DK" altLang="da-DK" sz="36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endParaRPr>
          </a:p>
        </p:txBody>
      </p:sp>
    </p:spTree>
    <p:extLst>
      <p:ext uri="{BB962C8B-B14F-4D97-AF65-F5344CB8AC3E}">
        <p14:creationId xmlns:p14="http://schemas.microsoft.com/office/powerpoint/2010/main" val="33119139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http://www.creativeclass.com/_v3/whos_your_city/maps/680x566xFIG_7.1_Rise_of_the_Creative_Economy.gif.pagespeed.ic.W375cA8UZw.png"/>
          <p:cNvPicPr>
            <a:picLocks noChangeAspect="1" noChangeArrowheads="1"/>
          </p:cNvPicPr>
          <p:nvPr/>
        </p:nvPicPr>
        <p:blipFill rotWithShape="1">
          <a:blip r:embed="rId3">
            <a:extLst>
              <a:ext uri="{28A0092B-C50C-407E-A947-70E740481C1C}">
                <a14:useLocalDpi xmlns:a14="http://schemas.microsoft.com/office/drawing/2010/main" val="0"/>
              </a:ext>
            </a:extLst>
          </a:blip>
          <a:srcRect t="54705" b="14646"/>
          <a:stretch/>
        </p:blipFill>
        <p:spPr bwMode="auto">
          <a:xfrm>
            <a:off x="35496" y="4725144"/>
            <a:ext cx="9016682" cy="199520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creativeclass.com/_v3/whos_your_city/maps/680x566xFIG_7.1_Rise_of_the_Creative_Economy.gif.pagespeed.ic.W375cA8UZw.png"/>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b="44561"/>
          <a:stretch/>
        </p:blipFill>
        <p:spPr bwMode="auto">
          <a:xfrm>
            <a:off x="163827" y="188640"/>
            <a:ext cx="8817782" cy="424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562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4" name="Picture 6" descr="https://d16rokk3o5jjol.cloudfront.net/getasset/1f16b33b-49a9-40be-92cd-e3160d2f8d8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1"/>
            <a:ext cx="3429000" cy="128587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actimator.com/book/_images/image3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704" y="1321856"/>
            <a:ext cx="5544616" cy="4167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966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755650" y="476250"/>
            <a:ext cx="40798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da-DK" altLang="da-DK" sz="4000" dirty="0" err="1">
                <a:latin typeface="+mn-lt"/>
              </a:rPr>
              <a:t>What</a:t>
            </a:r>
            <a:r>
              <a:rPr lang="da-DK" altLang="da-DK" sz="4000" dirty="0">
                <a:latin typeface="+mn-lt"/>
              </a:rPr>
              <a:t> </a:t>
            </a:r>
            <a:r>
              <a:rPr lang="da-DK" altLang="da-DK" sz="4000" dirty="0" err="1">
                <a:latin typeface="+mn-lt"/>
              </a:rPr>
              <a:t>will</a:t>
            </a:r>
            <a:r>
              <a:rPr lang="da-DK" altLang="da-DK" sz="4000" dirty="0">
                <a:latin typeface="+mn-lt"/>
              </a:rPr>
              <a:t> I </a:t>
            </a:r>
            <a:r>
              <a:rPr lang="da-DK" altLang="da-DK" sz="4000" dirty="0" err="1">
                <a:latin typeface="+mn-lt"/>
              </a:rPr>
              <a:t>learn</a:t>
            </a:r>
            <a:r>
              <a:rPr lang="da-DK" altLang="da-DK" sz="4000" dirty="0">
                <a:latin typeface="+mn-lt"/>
              </a:rPr>
              <a:t>?</a:t>
            </a:r>
            <a:endParaRPr lang="en-US" altLang="da-DK" sz="4000" dirty="0">
              <a:latin typeface="+mn-lt"/>
            </a:endParaRPr>
          </a:p>
        </p:txBody>
      </p:sp>
      <p:sp>
        <p:nvSpPr>
          <p:cNvPr id="17412" name="TextBox 3"/>
          <p:cNvSpPr txBox="1">
            <a:spLocks noChangeArrowheads="1"/>
          </p:cNvSpPr>
          <p:nvPr/>
        </p:nvSpPr>
        <p:spPr bwMode="auto">
          <a:xfrm>
            <a:off x="467544" y="1477228"/>
            <a:ext cx="7921376"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lvl="0" indent="0" algn="ctr"/>
            <a:endParaRPr lang="en-US" sz="4000" b="1" dirty="0">
              <a:latin typeface="+mn-lt"/>
            </a:endParaRPr>
          </a:p>
          <a:p>
            <a:pPr marL="0" lvl="0" indent="0" algn="ctr"/>
            <a:endParaRPr lang="en-US" sz="4000" b="1" dirty="0">
              <a:latin typeface="+mn-lt"/>
            </a:endParaRPr>
          </a:p>
          <a:p>
            <a:pPr marL="0" lvl="0" indent="0" algn="ctr"/>
            <a:r>
              <a:rPr lang="en-US" sz="4000" b="1" dirty="0">
                <a:latin typeface="+mn-lt"/>
              </a:rPr>
              <a:t>“How to make and present</a:t>
            </a:r>
            <a:endParaRPr lang="en-US" sz="4000" b="1" u="sng" dirty="0">
              <a:latin typeface="+mn-lt"/>
            </a:endParaRPr>
          </a:p>
          <a:p>
            <a:pPr marL="0" lvl="0" indent="0" algn="ctr"/>
            <a:r>
              <a:rPr lang="en-US" sz="4000" b="1" dirty="0">
                <a:latin typeface="+mn-lt"/>
              </a:rPr>
              <a:t>Creative &amp; Effective Marketing” </a:t>
            </a:r>
          </a:p>
          <a:p>
            <a:pPr marL="0" lvl="0" indent="0" algn="ctr"/>
            <a:endParaRPr lang="en-US" altLang="da-DK" sz="4400" dirty="0">
              <a:latin typeface="+mn-lt"/>
            </a:endParaRPr>
          </a:p>
          <a:p>
            <a:pPr marL="0" indent="0" eaLnBrk="1" hangingPunct="1"/>
            <a:endParaRPr lang="en-US" altLang="da-DK" sz="4400" dirty="0">
              <a:latin typeface="+mn-lt"/>
            </a:endParaRPr>
          </a:p>
          <a:p>
            <a:pPr eaLnBrk="1" hangingPunct="1">
              <a:buFont typeface="Arial" panose="020B0604020202020204" pitchFamily="34" charset="0"/>
              <a:buChar char="•"/>
            </a:pPr>
            <a:endParaRPr lang="en-US" altLang="da-DK" sz="4400" dirty="0">
              <a:latin typeface="+mn-lt"/>
            </a:endParaRPr>
          </a:p>
        </p:txBody>
      </p:sp>
    </p:spTree>
    <p:extLst>
      <p:ext uri="{BB962C8B-B14F-4D97-AF65-F5344CB8AC3E}">
        <p14:creationId xmlns:p14="http://schemas.microsoft.com/office/powerpoint/2010/main" val="3011140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31F20"/>
        </a:solidFill>
        <a:effectLst/>
      </p:bgPr>
    </p:bg>
    <p:spTree>
      <p:nvGrpSpPr>
        <p:cNvPr id="1" name=""/>
        <p:cNvGrpSpPr/>
        <p:nvPr/>
      </p:nvGrpSpPr>
      <p:grpSpPr>
        <a:xfrm>
          <a:off x="0" y="0"/>
          <a:ext cx="0" cy="0"/>
          <a:chOff x="0" y="0"/>
          <a:chExt cx="0" cy="0"/>
        </a:xfrm>
      </p:grpSpPr>
      <p:pic>
        <p:nvPicPr>
          <p:cNvPr id="4" name="Picture 2" descr="The 4 C's for 21st Century Ski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0768"/>
            <a:ext cx="9144000" cy="425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065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s://assets.weforum.org/editor/kBWX53IYLJ5adaZkyHXGusdpT0hSceNUxmSu1NFYQT4.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173" b="28876"/>
          <a:stretch/>
        </p:blipFill>
        <p:spPr bwMode="auto">
          <a:xfrm>
            <a:off x="36512" y="1866110"/>
            <a:ext cx="9144000" cy="3507107"/>
          </a:xfrm>
          <a:prstGeom prst="rect">
            <a:avLst/>
          </a:prstGeom>
          <a:noFill/>
          <a:extLst>
            <a:ext uri="{909E8E84-426E-40DD-AFC4-6F175D3DCCD1}">
              <a14:hiddenFill xmlns:a14="http://schemas.microsoft.com/office/drawing/2010/main">
                <a:solidFill>
                  <a:srgbClr val="FFFFFF"/>
                </a:solidFill>
              </a14:hiddenFill>
            </a:ext>
          </a:extLst>
        </p:spPr>
      </p:pic>
      <p:cxnSp>
        <p:nvCxnSpPr>
          <p:cNvPr id="3" name="Lige pilforbindelse 2"/>
          <p:cNvCxnSpPr/>
          <p:nvPr/>
        </p:nvCxnSpPr>
        <p:spPr>
          <a:xfrm flipH="1" flipV="1">
            <a:off x="2267744" y="3807042"/>
            <a:ext cx="2736304" cy="12421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descr="http://marketexclusive.com/wp-content/uploads/2016/01/the-World-Economic-For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2242" y="1106742"/>
            <a:ext cx="2233999" cy="146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427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s://cft.vanderbilt.edu/wp-content/uploads/sites/59/Bloomtaxonomy-e144543549537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8" y="1679394"/>
            <a:ext cx="9123022" cy="36021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Lige pilforbindelse 6"/>
          <p:cNvCxnSpPr/>
          <p:nvPr/>
        </p:nvCxnSpPr>
        <p:spPr>
          <a:xfrm>
            <a:off x="1115616" y="1679394"/>
            <a:ext cx="1224136" cy="5614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5935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755650" y="1214439"/>
            <a:ext cx="68838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a-DK" sz="36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Most </a:t>
            </a:r>
            <a:r>
              <a:rPr kumimoji="0" lang="da-DK" altLang="da-DK" sz="3600" b="0" i="0" u="none" strike="noStrike" kern="1200" cap="none" spc="0" normalizeH="0" baseline="0" noProof="0" dirty="0" err="1">
                <a:ln>
                  <a:noFill/>
                </a:ln>
                <a:solidFill>
                  <a:srgbClr val="414141"/>
                </a:solidFill>
                <a:effectLst/>
                <a:uLnTx/>
                <a:uFillTx/>
                <a:latin typeface="VIA Type Office"/>
                <a:ea typeface="ＭＳ Ｐゴシック" panose="020B0600070205080204" pitchFamily="34" charset="-128"/>
                <a:cs typeface="+mn-cs"/>
              </a:rPr>
              <a:t>important</a:t>
            </a:r>
            <a:r>
              <a:rPr kumimoji="0" lang="da-DK" altLang="da-DK" sz="36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 </a:t>
            </a:r>
            <a:r>
              <a:rPr kumimoji="0" lang="da-DK" altLang="da-DK" sz="3600" b="0" i="0" u="none" strike="noStrike" kern="1200" cap="none" spc="0" normalizeH="0" baseline="0" noProof="0" dirty="0" err="1">
                <a:ln>
                  <a:noFill/>
                </a:ln>
                <a:solidFill>
                  <a:srgbClr val="414141"/>
                </a:solidFill>
                <a:effectLst/>
                <a:uLnTx/>
                <a:uFillTx/>
                <a:latin typeface="VIA Type Office"/>
                <a:ea typeface="ＭＳ Ｐゴシック" panose="020B0600070205080204" pitchFamily="34" charset="-128"/>
                <a:cs typeface="+mn-cs"/>
              </a:rPr>
              <a:t>leadership</a:t>
            </a:r>
            <a:r>
              <a:rPr kumimoji="0" lang="da-DK" altLang="da-DK" sz="36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 </a:t>
            </a:r>
            <a:r>
              <a:rPr kumimoji="0" lang="da-DK" altLang="da-DK" sz="3600" b="0" i="0" u="none" strike="noStrike" kern="1200" cap="none" spc="0" normalizeH="0" baseline="0" noProof="0" dirty="0" err="1">
                <a:ln>
                  <a:noFill/>
                </a:ln>
                <a:solidFill>
                  <a:srgbClr val="414141"/>
                </a:solidFill>
                <a:effectLst/>
                <a:uLnTx/>
                <a:uFillTx/>
                <a:latin typeface="VIA Type Office"/>
                <a:ea typeface="ＭＳ Ｐゴシック" panose="020B0600070205080204" pitchFamily="34" charset="-128"/>
                <a:cs typeface="+mn-cs"/>
              </a:rPr>
              <a:t>skills</a:t>
            </a:r>
            <a:endParaRPr kumimoji="0" lang="en-US" altLang="da-DK" sz="36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endParaRPr>
          </a:p>
        </p:txBody>
      </p:sp>
      <p:sp>
        <p:nvSpPr>
          <p:cNvPr id="17412" name="TextBox 3"/>
          <p:cNvSpPr txBox="1">
            <a:spLocks noChangeArrowheads="1"/>
          </p:cNvSpPr>
          <p:nvPr/>
        </p:nvSpPr>
        <p:spPr bwMode="auto">
          <a:xfrm>
            <a:off x="827088" y="1808820"/>
            <a:ext cx="813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da-DK" sz="28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rPr>
              <a:t>IBM study</a:t>
            </a:r>
            <a:endParaRPr kumimoji="0" lang="en-US" altLang="da-DK" sz="28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endParaRPr>
          </a:p>
        </p:txBody>
      </p:sp>
      <p:pic>
        <p:nvPicPr>
          <p:cNvPr id="3074" name="Picture 2" descr="https://cdn-images-1.medium.com/max/800/1*0H75If16YuKgCFa-_sxLyw.jpeg"/>
          <p:cNvPicPr>
            <a:picLocks noChangeAspect="1" noChangeArrowheads="1"/>
          </p:cNvPicPr>
          <p:nvPr/>
        </p:nvPicPr>
        <p:blipFill rotWithShape="1">
          <a:blip r:embed="rId3">
            <a:extLst>
              <a:ext uri="{28A0092B-C50C-407E-A947-70E740481C1C}">
                <a14:useLocalDpi xmlns:a14="http://schemas.microsoft.com/office/drawing/2010/main" val="0"/>
              </a:ext>
            </a:extLst>
          </a:blip>
          <a:srcRect t="7296"/>
          <a:stretch/>
        </p:blipFill>
        <p:spPr bwMode="auto">
          <a:xfrm>
            <a:off x="28004" y="1772816"/>
            <a:ext cx="9080500" cy="4212468"/>
          </a:xfrm>
          <a:prstGeom prst="rect">
            <a:avLst/>
          </a:prstGeom>
          <a:noFill/>
          <a:extLst>
            <a:ext uri="{909E8E84-426E-40DD-AFC4-6F175D3DCCD1}">
              <a14:hiddenFill xmlns:a14="http://schemas.microsoft.com/office/drawing/2010/main">
                <a:solidFill>
                  <a:srgbClr val="FFFFFF"/>
                </a:solidFill>
              </a14:hiddenFill>
            </a:ext>
          </a:extLst>
        </p:spPr>
      </p:pic>
      <p:sp>
        <p:nvSpPr>
          <p:cNvPr id="2" name="Tekstboks 1"/>
          <p:cNvSpPr txBox="1"/>
          <p:nvPr/>
        </p:nvSpPr>
        <p:spPr>
          <a:xfrm>
            <a:off x="6805555" y="5049180"/>
            <a:ext cx="2160240" cy="915892"/>
          </a:xfrm>
          <a:prstGeom prst="rect">
            <a:avLst/>
          </a:prstGeom>
          <a:noFill/>
        </p:spPr>
        <p:txBody>
          <a:bodyPr wrap="square" lIns="0" tIns="0" rIns="0" bIns="0" rtlCol="0">
            <a:spAutoFit/>
          </a:bodyPr>
          <a:lstStyle/>
          <a:p>
            <a:pPr marL="0" marR="0" lvl="0" indent="0" algn="l" defTabSz="914400" rtl="0" eaLnBrk="1" fontAlgn="auto" latinLnBrk="0" hangingPunct="1">
              <a:lnSpc>
                <a:spcPct val="83000"/>
              </a:lnSpc>
              <a:spcBef>
                <a:spcPct val="20000"/>
              </a:spcBef>
              <a:spcAft>
                <a:spcPts val="0"/>
              </a:spcAft>
              <a:buClrTx/>
              <a:buSzTx/>
              <a:buFontTx/>
              <a:buNone/>
              <a:tabLst/>
              <a:defRPr/>
            </a:pPr>
            <a:r>
              <a:rPr kumimoji="0" lang="da-DK" sz="1600" b="0" i="0" u="none" strike="noStrike" kern="1200" cap="none" spc="-100" normalizeH="0" baseline="0" noProof="0" dirty="0">
                <a:ln>
                  <a:noFill/>
                </a:ln>
                <a:solidFill>
                  <a:srgbClr val="414141"/>
                </a:solidFill>
                <a:effectLst/>
                <a:uLnTx/>
                <a:uFillTx/>
                <a:latin typeface="VIA Type Office"/>
                <a:ea typeface="+mn-ea"/>
                <a:cs typeface="+mn-cs"/>
              </a:rPr>
              <a:t>IBM </a:t>
            </a:r>
            <a:r>
              <a:rPr kumimoji="0" lang="da-DK" sz="1600" b="0" i="0" u="none" strike="noStrike" kern="1200" cap="none" spc="-100" normalizeH="0" baseline="0" noProof="0" dirty="0" err="1">
                <a:ln>
                  <a:noFill/>
                </a:ln>
                <a:solidFill>
                  <a:srgbClr val="414141"/>
                </a:solidFill>
                <a:effectLst/>
                <a:uLnTx/>
                <a:uFillTx/>
                <a:latin typeface="VIA Type Office"/>
                <a:ea typeface="+mn-ea"/>
                <a:cs typeface="+mn-cs"/>
              </a:rPr>
              <a:t>study</a:t>
            </a:r>
            <a:r>
              <a:rPr kumimoji="0" lang="da-DK" sz="1600" b="0" i="0" u="none" strike="noStrike" kern="1200" cap="none" spc="-100" normalizeH="0" baseline="0" noProof="0" dirty="0">
                <a:ln>
                  <a:noFill/>
                </a:ln>
                <a:solidFill>
                  <a:srgbClr val="414141"/>
                </a:solidFill>
                <a:effectLst/>
                <a:uLnTx/>
                <a:uFillTx/>
                <a:latin typeface="VIA Type Office"/>
                <a:ea typeface="+mn-ea"/>
                <a:cs typeface="+mn-cs"/>
              </a:rPr>
              <a:t> 2010, </a:t>
            </a:r>
          </a:p>
          <a:p>
            <a:pPr marL="0" marR="0" lvl="0" indent="0" algn="l" defTabSz="914400" rtl="0" eaLnBrk="1" fontAlgn="auto" latinLnBrk="0" hangingPunct="1">
              <a:lnSpc>
                <a:spcPct val="83000"/>
              </a:lnSpc>
              <a:spcBef>
                <a:spcPct val="20000"/>
              </a:spcBef>
              <a:spcAft>
                <a:spcPts val="0"/>
              </a:spcAft>
              <a:buClrTx/>
              <a:buSzTx/>
              <a:buFontTx/>
              <a:buNone/>
              <a:tabLst/>
              <a:defRPr/>
            </a:pPr>
            <a:r>
              <a:rPr kumimoji="0" lang="da-DK" sz="1600" b="0" i="0" u="none" strike="noStrike" kern="1200" cap="none" spc="-100" normalizeH="0" baseline="0" noProof="0" dirty="0">
                <a:ln>
                  <a:noFill/>
                </a:ln>
                <a:solidFill>
                  <a:srgbClr val="414141"/>
                </a:solidFill>
                <a:effectLst/>
                <a:uLnTx/>
                <a:uFillTx/>
                <a:latin typeface="VIA Type Office"/>
                <a:ea typeface="+mn-ea"/>
                <a:cs typeface="+mn-cs"/>
              </a:rPr>
              <a:t>1500 </a:t>
            </a:r>
            <a:r>
              <a:rPr kumimoji="0" lang="da-DK" sz="1600" b="0" i="0" u="none" strike="noStrike" kern="1200" cap="none" spc="-100" normalizeH="0" baseline="0" noProof="0" dirty="0" err="1">
                <a:ln>
                  <a:noFill/>
                </a:ln>
                <a:solidFill>
                  <a:srgbClr val="414141"/>
                </a:solidFill>
                <a:effectLst/>
                <a:uLnTx/>
                <a:uFillTx/>
                <a:latin typeface="VIA Type Office"/>
                <a:ea typeface="+mn-ea"/>
                <a:cs typeface="+mn-cs"/>
              </a:rPr>
              <a:t>CEO’s</a:t>
            </a:r>
            <a:r>
              <a:rPr kumimoji="0" lang="da-DK" sz="1600" b="0" i="0" u="none" strike="noStrike" kern="1200" cap="none" spc="-100" normalizeH="0" baseline="0" noProof="0" dirty="0">
                <a:ln>
                  <a:noFill/>
                </a:ln>
                <a:solidFill>
                  <a:srgbClr val="414141"/>
                </a:solidFill>
                <a:effectLst/>
                <a:uLnTx/>
                <a:uFillTx/>
                <a:latin typeface="VIA Type Office"/>
                <a:ea typeface="+mn-ea"/>
                <a:cs typeface="+mn-cs"/>
              </a:rPr>
              <a:t> from 60 </a:t>
            </a:r>
            <a:r>
              <a:rPr kumimoji="0" lang="da-DK" sz="1600" b="0" i="0" u="none" strike="noStrike" kern="1200" cap="none" spc="-100" normalizeH="0" baseline="0" noProof="0" dirty="0" err="1">
                <a:ln>
                  <a:noFill/>
                </a:ln>
                <a:solidFill>
                  <a:srgbClr val="414141"/>
                </a:solidFill>
                <a:effectLst/>
                <a:uLnTx/>
                <a:uFillTx/>
                <a:latin typeface="VIA Type Office"/>
                <a:ea typeface="+mn-ea"/>
                <a:cs typeface="+mn-cs"/>
              </a:rPr>
              <a:t>countries</a:t>
            </a:r>
            <a:r>
              <a:rPr kumimoji="0" lang="da-DK" sz="1600" b="0" i="0" u="none" strike="noStrike" kern="1200" cap="none" spc="-100" normalizeH="0" baseline="0" noProof="0" dirty="0">
                <a:ln>
                  <a:noFill/>
                </a:ln>
                <a:solidFill>
                  <a:srgbClr val="414141"/>
                </a:solidFill>
                <a:effectLst/>
                <a:uLnTx/>
                <a:uFillTx/>
                <a:latin typeface="VIA Type Office"/>
                <a:ea typeface="+mn-ea"/>
                <a:cs typeface="+mn-cs"/>
              </a:rPr>
              <a:t>, 33 </a:t>
            </a:r>
            <a:r>
              <a:rPr kumimoji="0" lang="da-DK" sz="1600" b="0" i="0" u="none" strike="noStrike" kern="1200" cap="none" spc="-100" normalizeH="0" baseline="0" noProof="0" dirty="0" err="1">
                <a:ln>
                  <a:noFill/>
                </a:ln>
                <a:solidFill>
                  <a:srgbClr val="414141"/>
                </a:solidFill>
                <a:effectLst/>
                <a:uLnTx/>
                <a:uFillTx/>
                <a:latin typeface="VIA Type Office"/>
                <a:ea typeface="+mn-ea"/>
                <a:cs typeface="+mn-cs"/>
              </a:rPr>
              <a:t>industries</a:t>
            </a:r>
            <a:endParaRPr kumimoji="0" lang="da-DK" sz="1600" b="0" i="0" u="none" strike="noStrike" kern="1200" cap="none" spc="-100" normalizeH="0" baseline="0" noProof="0" dirty="0">
              <a:ln>
                <a:noFill/>
              </a:ln>
              <a:solidFill>
                <a:srgbClr val="414141"/>
              </a:solidFill>
              <a:effectLst/>
              <a:uLnTx/>
              <a:uFillTx/>
              <a:latin typeface="VIA Type Office"/>
              <a:ea typeface="+mn-ea"/>
              <a:cs typeface="+mn-cs"/>
            </a:endParaRPr>
          </a:p>
          <a:p>
            <a:pPr marL="0" marR="0" lvl="0" indent="0" algn="l" defTabSz="914400" rtl="0" eaLnBrk="1" fontAlgn="auto" latinLnBrk="0" hangingPunct="1">
              <a:lnSpc>
                <a:spcPct val="83000"/>
              </a:lnSpc>
              <a:spcBef>
                <a:spcPct val="20000"/>
              </a:spcBef>
              <a:spcAft>
                <a:spcPts val="0"/>
              </a:spcAft>
              <a:buClrTx/>
              <a:buSzTx/>
              <a:buFontTx/>
              <a:buNone/>
              <a:tabLst/>
              <a:defRPr/>
            </a:pPr>
            <a:endParaRPr kumimoji="0" lang="da-DK" sz="1600" b="0" i="0" u="none" strike="noStrike" kern="1200" cap="none" spc="-100" normalizeH="0" baseline="0" noProof="0" dirty="0">
              <a:ln>
                <a:noFill/>
              </a:ln>
              <a:solidFill>
                <a:srgbClr val="414141"/>
              </a:solidFill>
              <a:effectLst/>
              <a:uLnTx/>
              <a:uFillTx/>
              <a:latin typeface="VIA Type Office"/>
              <a:ea typeface="+mn-ea"/>
              <a:cs typeface="+mn-cs"/>
            </a:endParaRPr>
          </a:p>
        </p:txBody>
      </p:sp>
      <p:sp>
        <p:nvSpPr>
          <p:cNvPr id="3" name="Ellipse 2"/>
          <p:cNvSpPr/>
          <p:nvPr/>
        </p:nvSpPr>
        <p:spPr>
          <a:xfrm>
            <a:off x="683568" y="1740442"/>
            <a:ext cx="2088728" cy="6084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VIA Type Office"/>
              <a:ea typeface="+mn-ea"/>
              <a:cs typeface="+mn-cs"/>
            </a:endParaRPr>
          </a:p>
        </p:txBody>
      </p:sp>
    </p:spTree>
    <p:extLst>
      <p:ext uri="{BB962C8B-B14F-4D97-AF65-F5344CB8AC3E}">
        <p14:creationId xmlns:p14="http://schemas.microsoft.com/office/powerpoint/2010/main" val="4158730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creativity decline newsweek ibm Kyung Hee Kim torrence test scores children innovation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524" y="1243862"/>
            <a:ext cx="6691263" cy="222001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reativity decline newsweek ibm Kyung Hee Kim torrence test scores children innovation pl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3593082"/>
            <a:ext cx="7864734" cy="2401230"/>
          </a:xfrm>
          <a:prstGeom prst="rect">
            <a:avLst/>
          </a:prstGeom>
          <a:noFill/>
          <a:extLst>
            <a:ext uri="{909E8E84-426E-40DD-AFC4-6F175D3DCCD1}">
              <a14:hiddenFill xmlns:a14="http://schemas.microsoft.com/office/drawing/2010/main">
                <a:solidFill>
                  <a:srgbClr val="FFFFFF"/>
                </a:solidFill>
              </a14:hiddenFill>
            </a:ext>
          </a:extLst>
        </p:spPr>
      </p:pic>
      <p:sp>
        <p:nvSpPr>
          <p:cNvPr id="7" name="Rektangel 6"/>
          <p:cNvSpPr/>
          <p:nvPr/>
        </p:nvSpPr>
        <p:spPr>
          <a:xfrm>
            <a:off x="539552" y="944726"/>
            <a:ext cx="842493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414141"/>
                </a:solidFill>
                <a:effectLst/>
                <a:uLnTx/>
                <a:uFillTx/>
                <a:latin typeface="VIA Type Office"/>
                <a:ea typeface="+mn-ea"/>
                <a:cs typeface="+mn-cs"/>
              </a:rPr>
              <a:t>Bad news: 300,000 Torrance test scores from children and adults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414141"/>
              </a:solidFill>
              <a:effectLst/>
              <a:uLnTx/>
              <a:uFillTx/>
              <a:latin typeface="VIA Type Office"/>
              <a:ea typeface="+mn-ea"/>
              <a:cs typeface="+mn-cs"/>
            </a:endParaRPr>
          </a:p>
        </p:txBody>
      </p:sp>
      <p:sp>
        <p:nvSpPr>
          <p:cNvPr id="5" name="Rektangel 4"/>
          <p:cNvSpPr/>
          <p:nvPr/>
        </p:nvSpPr>
        <p:spPr>
          <a:xfrm rot="20178341">
            <a:off x="539551" y="2436083"/>
            <a:ext cx="7848872"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FF0000"/>
                </a:solidFill>
                <a:effectLst/>
                <a:uLnTx/>
                <a:uFillTx/>
                <a:latin typeface="VIA Type Office"/>
                <a:ea typeface="+mn-ea"/>
                <a:cs typeface="+mn-cs"/>
              </a:rPr>
              <a:t>Don’t worry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FF0000"/>
                </a:solidFill>
                <a:effectLst/>
                <a:uLnTx/>
                <a:uFillTx/>
                <a:latin typeface="VIA Type Office"/>
                <a:ea typeface="+mn-ea"/>
                <a:cs typeface="+mn-cs"/>
              </a:rPr>
              <a:t>that is in the US.</a:t>
            </a:r>
          </a:p>
        </p:txBody>
      </p:sp>
    </p:spTree>
    <p:extLst>
      <p:ext uri="{BB962C8B-B14F-4D97-AF65-F5344CB8AC3E}">
        <p14:creationId xmlns:p14="http://schemas.microsoft.com/office/powerpoint/2010/main" val="118239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
          <p:cNvSpPr txBox="1">
            <a:spLocks noChangeArrowheads="1"/>
          </p:cNvSpPr>
          <p:nvPr/>
        </p:nvSpPr>
        <p:spPr bwMode="auto">
          <a:xfrm>
            <a:off x="467544" y="1164134"/>
            <a:ext cx="828092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indent="0" algn="ctr" eaLnBrk="1" hangingPunct="1"/>
            <a:r>
              <a:rPr lang="en-US" altLang="da-DK" sz="4800" b="1" dirty="0">
                <a:latin typeface="+mn-lt"/>
              </a:rPr>
              <a:t>CEM</a:t>
            </a:r>
          </a:p>
          <a:p>
            <a:pPr marL="0" indent="0" algn="ctr" eaLnBrk="1" hangingPunct="1"/>
            <a:endParaRPr lang="en-US" altLang="da-DK" sz="4800" b="1" dirty="0">
              <a:latin typeface="+mn-lt"/>
            </a:endParaRPr>
          </a:p>
          <a:p>
            <a:pPr marL="0" indent="0" algn="ctr" eaLnBrk="1" hangingPunct="1"/>
            <a:r>
              <a:rPr lang="en-US" altLang="da-DK" sz="4800" b="1" dirty="0">
                <a:solidFill>
                  <a:schemeClr val="tx2">
                    <a:lumMod val="75000"/>
                  </a:schemeClr>
                </a:solidFill>
                <a:latin typeface="+mn-lt"/>
              </a:rPr>
              <a:t>MISSION</a:t>
            </a:r>
          </a:p>
          <a:p>
            <a:pPr marL="0" indent="0" algn="ctr" eaLnBrk="1" hangingPunct="1"/>
            <a:r>
              <a:rPr lang="en-US" altLang="da-DK" sz="4800" b="1" dirty="0">
                <a:solidFill>
                  <a:schemeClr val="tx2">
                    <a:lumMod val="75000"/>
                  </a:schemeClr>
                </a:solidFill>
                <a:latin typeface="+mn-lt"/>
              </a:rPr>
              <a:t>VISION</a:t>
            </a:r>
          </a:p>
          <a:p>
            <a:pPr marL="0" indent="0" algn="ctr" eaLnBrk="1" hangingPunct="1"/>
            <a:r>
              <a:rPr lang="en-US" altLang="da-DK" sz="4800" b="1" dirty="0">
                <a:solidFill>
                  <a:schemeClr val="tx2">
                    <a:lumMod val="75000"/>
                  </a:schemeClr>
                </a:solidFill>
                <a:latin typeface="+mn-lt"/>
              </a:rPr>
              <a:t>VALUES</a:t>
            </a:r>
          </a:p>
        </p:txBody>
      </p:sp>
    </p:spTree>
    <p:extLst>
      <p:ext uri="{BB962C8B-B14F-4D97-AF65-F5344CB8AC3E}">
        <p14:creationId xmlns:p14="http://schemas.microsoft.com/office/powerpoint/2010/main" val="14716519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F792B94D-BC1A-436B-A8DF-7D4555AA5354}"/>
              </a:ext>
            </a:extLst>
          </p:cNvPr>
          <p:cNvSpPr/>
          <p:nvPr/>
        </p:nvSpPr>
        <p:spPr>
          <a:xfrm>
            <a:off x="2286000" y="742014"/>
            <a:ext cx="4572000" cy="5373972"/>
          </a:xfrm>
          <a:prstGeom prst="rect">
            <a:avLst/>
          </a:prstGeom>
        </p:spPr>
        <p:txBody>
          <a:bodyPr wrap="square">
            <a:spAutoFit/>
          </a:bodyPr>
          <a:lstStyle/>
          <a:p>
            <a:pPr algn="ctr">
              <a:spcAft>
                <a:spcPts val="0"/>
              </a:spcAft>
            </a:pPr>
            <a:r>
              <a:rPr lang="en-US" sz="3600" b="1" dirty="0">
                <a:solidFill>
                  <a:srgbClr val="92D050"/>
                </a:solidFill>
                <a:latin typeface="VIA Type Office" panose="02000503000000020004" pitchFamily="2" charset="0"/>
                <a:ea typeface="Calibri" panose="020F0502020204030204" pitchFamily="34" charset="0"/>
                <a:cs typeface="Arial" panose="020B0604020202020204" pitchFamily="34" charset="0"/>
              </a:rPr>
              <a:t>CEM MISSION</a:t>
            </a:r>
            <a:endParaRPr lang="da-DK" sz="800" dirty="0">
              <a:latin typeface="Times New Roman" panose="02020603050405020304" pitchFamily="18" charset="0"/>
              <a:ea typeface="Calibri" panose="020F0502020204030204" pitchFamily="34" charset="0"/>
            </a:endParaRPr>
          </a:p>
          <a:p>
            <a:pPr>
              <a:spcAft>
                <a:spcPts val="0"/>
              </a:spcAft>
            </a:pP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“why this elective exists and why I care”</a:t>
            </a:r>
            <a:endParaRPr lang="da-DK" sz="800" dirty="0">
              <a:latin typeface="Times New Roman" panose="02020603050405020304" pitchFamily="18" charset="0"/>
              <a:ea typeface="Calibri" panose="020F0502020204030204" pitchFamily="34" charset="0"/>
            </a:endParaRPr>
          </a:p>
          <a:p>
            <a:pPr algn="ctr">
              <a:spcAft>
                <a:spcPts val="0"/>
              </a:spcAft>
            </a:pP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We develop our:</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“creative competence”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&amp;</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“creative confidence”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So we can make:</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“creative and effective marketing”</a:t>
            </a:r>
            <a:endParaRPr lang="da-DK" sz="800" dirty="0">
              <a:latin typeface="Times New Roman" panose="02020603050405020304" pitchFamily="18" charset="0"/>
              <a:ea typeface="Calibri" panose="020F0502020204030204" pitchFamily="34" charset="0"/>
            </a:endParaRPr>
          </a:p>
          <a:p>
            <a:pPr marL="228600"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&amp;</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live a creative life.</a:t>
            </a:r>
            <a:endParaRPr lang="da-DK" sz="800" dirty="0">
              <a:latin typeface="Times New Roman" panose="02020603050405020304" pitchFamily="18" charset="0"/>
              <a:ea typeface="Calibri" panose="020F0502020204030204" pitchFamily="34" charset="0"/>
            </a:endParaRPr>
          </a:p>
          <a:p>
            <a:pPr>
              <a:lnSpc>
                <a:spcPct val="107000"/>
              </a:lnSpc>
              <a:spcAft>
                <a:spcPts val="800"/>
              </a:spcAft>
            </a:pPr>
            <a:b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b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29995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C7DA6961-25BE-4DE8-A9B7-02163CA36F13}"/>
              </a:ext>
            </a:extLst>
          </p:cNvPr>
          <p:cNvSpPr/>
          <p:nvPr/>
        </p:nvSpPr>
        <p:spPr>
          <a:xfrm>
            <a:off x="2286000" y="1028343"/>
            <a:ext cx="4572000" cy="4801314"/>
          </a:xfrm>
          <a:prstGeom prst="rect">
            <a:avLst/>
          </a:prstGeom>
        </p:spPr>
        <p:txBody>
          <a:bodyPr>
            <a:spAutoFit/>
          </a:bodyPr>
          <a:lstStyle/>
          <a:p>
            <a:pPr algn="ctr">
              <a:spcAft>
                <a:spcPts val="0"/>
              </a:spcAft>
            </a:pPr>
            <a:r>
              <a:rPr lang="en-US" sz="3600" b="1" dirty="0">
                <a:solidFill>
                  <a:srgbClr val="92D050"/>
                </a:solidFill>
                <a:latin typeface="VIA Type Office" panose="02000503000000020004" pitchFamily="2" charset="0"/>
                <a:ea typeface="Calibri" panose="020F0502020204030204" pitchFamily="34" charset="0"/>
                <a:cs typeface="Arial" panose="020B0604020202020204" pitchFamily="34" charset="0"/>
              </a:rPr>
              <a:t>CEM VISION </a:t>
            </a:r>
            <a:endParaRPr lang="da-DK" sz="800" dirty="0">
              <a:latin typeface="Times New Roman" panose="02020603050405020304" pitchFamily="18" charset="0"/>
              <a:ea typeface="Calibri" panose="020F0502020204030204" pitchFamily="34" charset="0"/>
            </a:endParaRPr>
          </a:p>
          <a:p>
            <a:pPr algn="ctr">
              <a:spcAft>
                <a:spcPts val="0"/>
              </a:spcAft>
            </a:pP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“what we work hard at every day”</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To be:</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Attractive “creatives”</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Known for our “creative and effective marketing campaigns”.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We have:</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Demonstrated our abilities through the work we have done for our clients.</a:t>
            </a:r>
            <a:endParaRPr lang="da-DK" sz="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8503312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3FEFD5BA-8A3F-4C0E-8931-E1C8149C34BF}"/>
              </a:ext>
            </a:extLst>
          </p:cNvPr>
          <p:cNvSpPr/>
          <p:nvPr/>
        </p:nvSpPr>
        <p:spPr>
          <a:xfrm>
            <a:off x="2286000" y="751344"/>
            <a:ext cx="4572000" cy="5355312"/>
          </a:xfrm>
          <a:prstGeom prst="rect">
            <a:avLst/>
          </a:prstGeom>
        </p:spPr>
        <p:txBody>
          <a:bodyPr>
            <a:spAutoFit/>
          </a:bodyPr>
          <a:lstStyle/>
          <a:p>
            <a:pPr algn="ctr">
              <a:spcAft>
                <a:spcPts val="0"/>
              </a:spcAft>
            </a:pPr>
            <a:r>
              <a:rPr lang="en-US" sz="3600" b="1" dirty="0">
                <a:solidFill>
                  <a:srgbClr val="92D050"/>
                </a:solidFill>
                <a:latin typeface="VIA Type Office" panose="02000503000000020004" pitchFamily="2" charset="0"/>
                <a:ea typeface="Calibri" panose="020F0502020204030204" pitchFamily="34" charset="0"/>
                <a:cs typeface="Arial" panose="020B0604020202020204" pitchFamily="34" charset="0"/>
              </a:rPr>
              <a:t>CEM VALUES</a:t>
            </a:r>
            <a:endParaRPr lang="da-DK" sz="800" dirty="0">
              <a:latin typeface="Times New Roman" panose="02020603050405020304" pitchFamily="18" charset="0"/>
              <a:ea typeface="Calibri" panose="020F0502020204030204" pitchFamily="34" charset="0"/>
            </a:endParaRPr>
          </a:p>
          <a:p>
            <a:pPr algn="ctr">
              <a:spcAft>
                <a:spcPts val="0"/>
              </a:spcAft>
            </a:pP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 “how we do things around here”</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We are </a:t>
            </a: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curious</a:t>
            </a: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and </a:t>
            </a: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open</a:t>
            </a: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to the world</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We value our </a:t>
            </a: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differences</a:t>
            </a: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as a key to creativity</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We look for and appreciate </a:t>
            </a: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feedback</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endParaRPr lang="da-DK" sz="800" dirty="0">
              <a:latin typeface="Times New Roman" panose="02020603050405020304" pitchFamily="18" charset="0"/>
              <a:ea typeface="Calibri" panose="020F0502020204030204" pitchFamily="34" charset="0"/>
            </a:endParaRPr>
          </a:p>
          <a:p>
            <a:pPr algn="ctr">
              <a:spcAft>
                <a:spcPts val="0"/>
              </a:spcAft>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We </a:t>
            </a: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fight</a:t>
            </a: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a:t>
            </a: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fear</a:t>
            </a: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 with </a:t>
            </a:r>
            <a:r>
              <a:rPr lang="en-US" b="1" dirty="0">
                <a:solidFill>
                  <a:srgbClr val="414141"/>
                </a:solidFill>
                <a:latin typeface="VIA Type Office" panose="02000503000000020004" pitchFamily="2" charset="0"/>
                <a:ea typeface="Calibri" panose="020F0502020204030204" pitchFamily="34" charset="0"/>
                <a:cs typeface="Arial" panose="020B0604020202020204" pitchFamily="34" charset="0"/>
              </a:rPr>
              <a:t>creative confidence</a:t>
            </a:r>
            <a:endParaRPr lang="da-DK" sz="800" dirty="0">
              <a:latin typeface="Times New Roman" panose="02020603050405020304" pitchFamily="18" charset="0"/>
              <a:ea typeface="Calibri" panose="020F0502020204030204" pitchFamily="34" charset="0"/>
            </a:endParaRPr>
          </a:p>
          <a:p>
            <a:pPr marL="342900" lvl="0" indent="-342900" algn="ctr">
              <a:spcAft>
                <a:spcPts val="0"/>
              </a:spcAft>
              <a:buFont typeface="VIA Type Office" panose="02000503000000020004" pitchFamily="2" charset="0"/>
              <a:buChar char="-"/>
            </a:pPr>
            <a:r>
              <a:rPr lang="en-US" dirty="0">
                <a:solidFill>
                  <a:srgbClr val="414141"/>
                </a:solidFill>
                <a:latin typeface="VIA Type Office" panose="02000503000000020004" pitchFamily="2" charset="0"/>
                <a:ea typeface="Calibri" panose="020F0502020204030204" pitchFamily="34" charset="0"/>
                <a:cs typeface="Arial" panose="020B0604020202020204" pitchFamily="34" charset="0"/>
              </a:rPr>
              <a:t>we trust in our ability to create and achieve what we set out to do</a:t>
            </a:r>
            <a:endParaRPr lang="da-DK" sz="800" dirty="0">
              <a:effectLst/>
              <a:latin typeface="Times New Roman" panose="020206030504050203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497174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liveappsbusiness.in/wp-content/uploads/2014/03/Course-Calendar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143"/>
            <a:ext cx="9123784" cy="6851971"/>
          </a:xfrm>
          <a:prstGeom prst="rect">
            <a:avLst/>
          </a:prstGeom>
          <a:noFill/>
          <a:extLst>
            <a:ext uri="{909E8E84-426E-40DD-AFC4-6F175D3DCCD1}">
              <a14:hiddenFill xmlns:a14="http://schemas.microsoft.com/office/drawing/2010/main">
                <a:solidFill>
                  <a:srgbClr val="FFFFFF"/>
                </a:solidFill>
              </a14:hiddenFill>
            </a:ext>
          </a:extLst>
        </p:spPr>
      </p:pic>
      <p:sp>
        <p:nvSpPr>
          <p:cNvPr id="8194" name="Titel 1"/>
          <p:cNvSpPr>
            <a:spLocks noGrp="1"/>
          </p:cNvSpPr>
          <p:nvPr>
            <p:ph type="title"/>
          </p:nvPr>
        </p:nvSpPr>
        <p:spPr/>
        <p:txBody>
          <a:bodyPr/>
          <a:lstStyle/>
          <a:p>
            <a:r>
              <a:rPr lang="da-DK" altLang="da-DK" sz="4000" dirty="0" err="1">
                <a:latin typeface="+mn-lt"/>
                <a:ea typeface="ＭＳ Ｐゴシック" panose="020B0600070205080204" pitchFamily="34" charset="-128"/>
              </a:rPr>
              <a:t>What</a:t>
            </a:r>
            <a:r>
              <a:rPr lang="da-DK" altLang="da-DK" sz="4000" dirty="0">
                <a:latin typeface="+mn-lt"/>
                <a:ea typeface="ＭＳ Ｐゴシック" panose="020B0600070205080204" pitchFamily="34" charset="-128"/>
              </a:rPr>
              <a:t> </a:t>
            </a:r>
            <a:r>
              <a:rPr lang="da-DK" altLang="da-DK" sz="4000" dirty="0" err="1">
                <a:latin typeface="+mn-lt"/>
                <a:ea typeface="ＭＳ Ｐゴシック" panose="020B0600070205080204" pitchFamily="34" charset="-128"/>
              </a:rPr>
              <a:t>will</a:t>
            </a:r>
            <a:r>
              <a:rPr lang="da-DK" altLang="da-DK" sz="4000" dirty="0">
                <a:latin typeface="+mn-lt"/>
                <a:ea typeface="ＭＳ Ｐゴシック" panose="020B0600070205080204" pitchFamily="34" charset="-128"/>
              </a:rPr>
              <a:t> I </a:t>
            </a:r>
            <a:r>
              <a:rPr lang="da-DK" altLang="da-DK" sz="4000" dirty="0" err="1">
                <a:latin typeface="+mn-lt"/>
                <a:ea typeface="ＭＳ Ｐゴシック" panose="020B0600070205080204" pitchFamily="34" charset="-128"/>
              </a:rPr>
              <a:t>learn</a:t>
            </a:r>
            <a:r>
              <a:rPr lang="da-DK" altLang="da-DK" sz="4000" dirty="0">
                <a:latin typeface="+mn-lt"/>
                <a:ea typeface="ＭＳ Ｐゴシック" panose="020B0600070205080204" pitchFamily="34" charset="-128"/>
              </a:rPr>
              <a:t>?</a:t>
            </a:r>
          </a:p>
        </p:txBody>
      </p:sp>
      <p:sp>
        <p:nvSpPr>
          <p:cNvPr id="5" name="Pladsholder til indhold 2"/>
          <p:cNvSpPr>
            <a:spLocks noGrp="1"/>
          </p:cNvSpPr>
          <p:nvPr>
            <p:ph type="body" sz="quarter" idx="13"/>
          </p:nvPr>
        </p:nvSpPr>
        <p:spPr>
          <a:xfrm>
            <a:off x="597621" y="1772816"/>
            <a:ext cx="7991474" cy="4680520"/>
          </a:xfrm>
        </p:spPr>
        <p:txBody>
          <a:bodyPr>
            <a:normAutofit/>
          </a:bodyPr>
          <a:lstStyle/>
          <a:p>
            <a:pPr>
              <a:buFont typeface="Arial" panose="020B0604020202020204" pitchFamily="34" charset="0"/>
              <a:buChar char="•"/>
            </a:pPr>
            <a:r>
              <a:rPr lang="da-DK" altLang="da-DK" sz="2800" dirty="0">
                <a:ea typeface="ＭＳ Ｐゴシック" panose="020B0600070205080204" pitchFamily="34" charset="-128"/>
              </a:rPr>
              <a:t>Semester plan on ITL</a:t>
            </a:r>
          </a:p>
        </p:txBody>
      </p:sp>
    </p:spTree>
    <p:extLst>
      <p:ext uri="{BB962C8B-B14F-4D97-AF65-F5344CB8AC3E}">
        <p14:creationId xmlns:p14="http://schemas.microsoft.com/office/powerpoint/2010/main" val="695908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2" descr="How does the brain get creative? | The Faculty">
            <a:extLst>
              <a:ext uri="{FF2B5EF4-FFF2-40B4-BE49-F238E27FC236}">
                <a16:creationId xmlns:a16="http://schemas.microsoft.com/office/drawing/2014/main" id="{6E791D0E-5D21-4B97-AC89-7EBA51E93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124744"/>
            <a:ext cx="9124440" cy="5718616"/>
          </a:xfrm>
          <a:prstGeom prst="rect">
            <a:avLst/>
          </a:prstGeom>
          <a:noFill/>
          <a:extLst>
            <a:ext uri="{909E8E84-426E-40DD-AFC4-6F175D3DCCD1}">
              <a14:hiddenFill xmlns:a14="http://schemas.microsoft.com/office/drawing/2010/main">
                <a:solidFill>
                  <a:srgbClr val="FFFFFF"/>
                </a:solidFill>
              </a14:hiddenFill>
            </a:ext>
          </a:extLst>
        </p:spPr>
      </p:pic>
      <p:sp>
        <p:nvSpPr>
          <p:cNvPr id="6146" name="Titel 1"/>
          <p:cNvSpPr>
            <a:spLocks noGrp="1"/>
          </p:cNvSpPr>
          <p:nvPr>
            <p:ph type="title"/>
          </p:nvPr>
        </p:nvSpPr>
        <p:spPr>
          <a:xfrm>
            <a:off x="631724" y="404664"/>
            <a:ext cx="8044732" cy="1194905"/>
          </a:xfrm>
        </p:spPr>
        <p:txBody>
          <a:bodyPr/>
          <a:lstStyle/>
          <a:p>
            <a:r>
              <a:rPr lang="da-DK" altLang="da-DK" dirty="0">
                <a:ea typeface="ＭＳ Ｐゴシック" panose="020B0600070205080204" pitchFamily="34" charset="-128"/>
              </a:rPr>
              <a:t>Creative marketing </a:t>
            </a:r>
            <a:br>
              <a:rPr lang="da-DK" altLang="da-DK" dirty="0">
                <a:ea typeface="ＭＳ Ｐゴシック" panose="020B0600070205080204" pitchFamily="34" charset="-128"/>
              </a:rPr>
            </a:br>
            <a:endParaRPr lang="da-DK" altLang="da-DK" dirty="0">
              <a:ea typeface="ＭＳ Ｐゴシック" panose="020B0600070205080204" pitchFamily="34" charset="-128"/>
            </a:endParaRPr>
          </a:p>
        </p:txBody>
      </p:sp>
    </p:spTree>
    <p:extLst>
      <p:ext uri="{BB962C8B-B14F-4D97-AF65-F5344CB8AC3E}">
        <p14:creationId xmlns:p14="http://schemas.microsoft.com/office/powerpoint/2010/main" val="1055634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
          <p:cNvSpPr txBox="1">
            <a:spLocks noChangeArrowheads="1"/>
          </p:cNvSpPr>
          <p:nvPr/>
        </p:nvSpPr>
        <p:spPr bwMode="auto">
          <a:xfrm>
            <a:off x="404912" y="1988840"/>
            <a:ext cx="828092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indent="0" algn="ctr" eaLnBrk="1" hangingPunct="1"/>
            <a:r>
              <a:rPr lang="en-US" altLang="da-DK" sz="2800" b="1" dirty="0">
                <a:solidFill>
                  <a:schemeClr val="tx2">
                    <a:lumMod val="75000"/>
                  </a:schemeClr>
                </a:solidFill>
              </a:rPr>
              <a:t>Question 1:</a:t>
            </a:r>
          </a:p>
          <a:p>
            <a:pPr marL="0" indent="0" algn="ctr" eaLnBrk="1" hangingPunct="1"/>
            <a:r>
              <a:rPr lang="en-US" altLang="da-DK" sz="2800" b="1" dirty="0"/>
              <a:t>What is creativity and creative marketing? </a:t>
            </a:r>
          </a:p>
          <a:p>
            <a:pPr marL="0" indent="0" algn="ctr" eaLnBrk="1" hangingPunct="1"/>
            <a:endParaRPr lang="en-US" altLang="da-DK" sz="2800" b="1" dirty="0">
              <a:latin typeface="+mn-lt"/>
            </a:endParaRPr>
          </a:p>
          <a:p>
            <a:pPr marL="0" indent="0" algn="ctr" eaLnBrk="1" hangingPunct="1"/>
            <a:r>
              <a:rPr lang="en-US" altLang="da-DK" sz="2800" b="1" dirty="0">
                <a:solidFill>
                  <a:schemeClr val="tx2">
                    <a:lumMod val="75000"/>
                  </a:schemeClr>
                </a:solidFill>
                <a:latin typeface="+mn-lt"/>
              </a:rPr>
              <a:t>Question 2:</a:t>
            </a:r>
          </a:p>
          <a:p>
            <a:pPr marL="0" indent="0" algn="ctr" eaLnBrk="1" hangingPunct="1"/>
            <a:r>
              <a:rPr lang="en-US" altLang="da-DK" sz="2800" b="1" dirty="0">
                <a:latin typeface="+mn-lt"/>
              </a:rPr>
              <a:t>What does your creative process look like?</a:t>
            </a:r>
          </a:p>
          <a:p>
            <a:pPr marL="0" indent="0" algn="ctr" eaLnBrk="1" hangingPunct="1"/>
            <a:endParaRPr lang="en-US" altLang="da-DK" sz="2800" b="1" dirty="0">
              <a:latin typeface="+mn-lt"/>
            </a:endParaRPr>
          </a:p>
          <a:p>
            <a:pPr marL="0" indent="0" algn="ctr" eaLnBrk="1" hangingPunct="1"/>
            <a:r>
              <a:rPr lang="en-US" altLang="da-DK" sz="2800" b="1" dirty="0">
                <a:solidFill>
                  <a:schemeClr val="tx2">
                    <a:lumMod val="75000"/>
                  </a:schemeClr>
                </a:solidFill>
                <a:latin typeface="+mn-lt"/>
              </a:rPr>
              <a:t>Question 3:</a:t>
            </a:r>
          </a:p>
          <a:p>
            <a:pPr marL="0" indent="0" algn="ctr" eaLnBrk="1" hangingPunct="1"/>
            <a:r>
              <a:rPr lang="en-US" altLang="da-DK" sz="2800" b="1" dirty="0">
                <a:latin typeface="+mn-lt"/>
              </a:rPr>
              <a:t>What is effective marketing?</a:t>
            </a:r>
          </a:p>
        </p:txBody>
      </p:sp>
      <p:sp>
        <p:nvSpPr>
          <p:cNvPr id="4" name="Titel 1">
            <a:extLst>
              <a:ext uri="{FF2B5EF4-FFF2-40B4-BE49-F238E27FC236}">
                <a16:creationId xmlns:a16="http://schemas.microsoft.com/office/drawing/2014/main" id="{19B9C73D-1587-4A2E-B086-E503F88FD46D}"/>
              </a:ext>
            </a:extLst>
          </p:cNvPr>
          <p:cNvSpPr>
            <a:spLocks noGrp="1"/>
          </p:cNvSpPr>
          <p:nvPr>
            <p:ph type="title"/>
          </p:nvPr>
        </p:nvSpPr>
        <p:spPr>
          <a:xfrm>
            <a:off x="523006" y="584199"/>
            <a:ext cx="8044732" cy="1194905"/>
          </a:xfrm>
        </p:spPr>
        <p:txBody>
          <a:bodyPr/>
          <a:lstStyle/>
          <a:p>
            <a:r>
              <a:rPr lang="da-DK" altLang="da-DK" sz="4000" dirty="0">
                <a:latin typeface="+mn-lt"/>
                <a:ea typeface="ＭＳ Ｐゴシック" panose="020B0600070205080204" pitchFamily="34" charset="-128"/>
              </a:rPr>
              <a:t>Study 3 </a:t>
            </a:r>
            <a:r>
              <a:rPr lang="da-DK" altLang="da-DK" sz="4000" dirty="0" err="1">
                <a:latin typeface="+mn-lt"/>
                <a:ea typeface="ＭＳ Ｐゴシック" panose="020B0600070205080204" pitchFamily="34" charset="-128"/>
              </a:rPr>
              <a:t>questions</a:t>
            </a:r>
            <a:endParaRPr lang="da-DK" altLang="da-DK" sz="4000" dirty="0">
              <a:latin typeface="+mn-lt"/>
              <a:ea typeface="ＭＳ Ｐゴシック" panose="020B0600070205080204" pitchFamily="34" charset="-128"/>
            </a:endParaRPr>
          </a:p>
        </p:txBody>
      </p:sp>
    </p:spTree>
    <p:extLst>
      <p:ext uri="{BB962C8B-B14F-4D97-AF65-F5344CB8AC3E}">
        <p14:creationId xmlns:p14="http://schemas.microsoft.com/office/powerpoint/2010/main" val="2577543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
          <p:cNvSpPr txBox="1">
            <a:spLocks noChangeArrowheads="1"/>
          </p:cNvSpPr>
          <p:nvPr/>
        </p:nvSpPr>
        <p:spPr bwMode="auto">
          <a:xfrm>
            <a:off x="404912" y="1700808"/>
            <a:ext cx="828092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indent="0" algn="ctr" eaLnBrk="1" hangingPunct="1"/>
            <a:endParaRPr lang="en-US" altLang="da-DK" sz="2800" b="1" dirty="0">
              <a:latin typeface="+mn-lt"/>
            </a:endParaRPr>
          </a:p>
          <a:p>
            <a:pPr marL="0" indent="0" algn="ctr" eaLnBrk="1" hangingPunct="1"/>
            <a:r>
              <a:rPr lang="en-US" altLang="da-DK" sz="2800" b="1" dirty="0">
                <a:solidFill>
                  <a:schemeClr val="tx2">
                    <a:lumMod val="75000"/>
                  </a:schemeClr>
                </a:solidFill>
              </a:rPr>
              <a:t>Client:</a:t>
            </a:r>
          </a:p>
          <a:p>
            <a:pPr marL="0" indent="0" algn="ctr" eaLnBrk="1" hangingPunct="1"/>
            <a:endParaRPr lang="en-US" altLang="da-DK" sz="2800" b="1" dirty="0">
              <a:latin typeface="+mn-lt"/>
            </a:endParaRPr>
          </a:p>
          <a:p>
            <a:pPr marL="0" indent="0" algn="ctr" eaLnBrk="1" hangingPunct="1"/>
            <a:r>
              <a:rPr lang="en-US" altLang="da-DK" sz="2800" b="1" dirty="0">
                <a:latin typeface="+mn-lt"/>
              </a:rPr>
              <a:t>One of Bubble’s real clients</a:t>
            </a:r>
          </a:p>
          <a:p>
            <a:pPr marL="0" indent="0" algn="ctr" eaLnBrk="1" hangingPunct="1"/>
            <a:endParaRPr lang="en-US" altLang="da-DK" sz="2800" b="1" dirty="0">
              <a:latin typeface="+mn-lt"/>
            </a:endParaRPr>
          </a:p>
          <a:p>
            <a:pPr marL="0" indent="0" algn="ctr" eaLnBrk="1" hangingPunct="1"/>
            <a:endParaRPr lang="en-US" altLang="da-DK" sz="2800" b="1" dirty="0">
              <a:latin typeface="+mn-lt"/>
            </a:endParaRPr>
          </a:p>
        </p:txBody>
      </p:sp>
      <p:sp>
        <p:nvSpPr>
          <p:cNvPr id="4" name="Titel 1">
            <a:extLst>
              <a:ext uri="{FF2B5EF4-FFF2-40B4-BE49-F238E27FC236}">
                <a16:creationId xmlns:a16="http://schemas.microsoft.com/office/drawing/2014/main" id="{B66D301A-A16B-43AF-84A4-D3DA457CEBB1}"/>
              </a:ext>
            </a:extLst>
          </p:cNvPr>
          <p:cNvSpPr>
            <a:spLocks noGrp="1"/>
          </p:cNvSpPr>
          <p:nvPr>
            <p:ph type="title"/>
          </p:nvPr>
        </p:nvSpPr>
        <p:spPr>
          <a:xfrm>
            <a:off x="523006" y="584199"/>
            <a:ext cx="8044732" cy="1194905"/>
          </a:xfrm>
        </p:spPr>
        <p:txBody>
          <a:bodyPr/>
          <a:lstStyle/>
          <a:p>
            <a:r>
              <a:rPr lang="da-DK" altLang="da-DK" sz="4000" dirty="0">
                <a:latin typeface="+mn-lt"/>
                <a:ea typeface="ＭＳ Ｐゴシック" panose="020B0600070205080204" pitchFamily="34" charset="-128"/>
              </a:rPr>
              <a:t>Work for </a:t>
            </a:r>
            <a:r>
              <a:rPr lang="da-DK" altLang="da-DK" sz="4000" dirty="0" err="1">
                <a:latin typeface="+mn-lt"/>
                <a:ea typeface="ＭＳ Ｐゴシック" panose="020B0600070205080204" pitchFamily="34" charset="-128"/>
              </a:rPr>
              <a:t>client</a:t>
            </a:r>
            <a:endParaRPr lang="da-DK" altLang="da-DK" sz="4000" dirty="0">
              <a:latin typeface="+mn-lt"/>
              <a:ea typeface="ＭＳ Ｐゴシック" panose="020B0600070205080204" pitchFamily="34" charset="-128"/>
            </a:endParaRPr>
          </a:p>
        </p:txBody>
      </p:sp>
    </p:spTree>
    <p:extLst>
      <p:ext uri="{BB962C8B-B14F-4D97-AF65-F5344CB8AC3E}">
        <p14:creationId xmlns:p14="http://schemas.microsoft.com/office/powerpoint/2010/main" val="953598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yourstory.in/wp-content/uploads/2013/04/creative_no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362" y="143619"/>
            <a:ext cx="2453297" cy="3933453"/>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2974132"/>
            <a:ext cx="3240360"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4" name="Titel 1"/>
          <p:cNvSpPr>
            <a:spLocks noGrp="1"/>
          </p:cNvSpPr>
          <p:nvPr>
            <p:ph type="title"/>
          </p:nvPr>
        </p:nvSpPr>
        <p:spPr/>
        <p:txBody>
          <a:bodyPr/>
          <a:lstStyle/>
          <a:p>
            <a:r>
              <a:rPr lang="da-DK" altLang="da-DK" sz="4000" dirty="0" err="1">
                <a:latin typeface="+mn-lt"/>
                <a:ea typeface="ＭＳ Ｐゴシック" panose="020B0600070205080204" pitchFamily="34" charset="-128"/>
              </a:rPr>
              <a:t>What</a:t>
            </a:r>
            <a:r>
              <a:rPr lang="da-DK" altLang="da-DK" sz="4000" dirty="0">
                <a:latin typeface="+mn-lt"/>
                <a:ea typeface="ＭＳ Ｐゴシック" panose="020B0600070205080204" pitchFamily="34" charset="-128"/>
              </a:rPr>
              <a:t> </a:t>
            </a:r>
            <a:r>
              <a:rPr lang="da-DK" altLang="da-DK" sz="4000" dirty="0" err="1">
                <a:latin typeface="+mn-lt"/>
                <a:ea typeface="ＭＳ Ｐゴシック" panose="020B0600070205080204" pitchFamily="34" charset="-128"/>
              </a:rPr>
              <a:t>should</a:t>
            </a:r>
            <a:r>
              <a:rPr lang="da-DK" altLang="da-DK" sz="4000" dirty="0">
                <a:latin typeface="+mn-lt"/>
                <a:ea typeface="ＭＳ Ｐゴシック" panose="020B0600070205080204" pitchFamily="34" charset="-128"/>
              </a:rPr>
              <a:t> I </a:t>
            </a:r>
            <a:r>
              <a:rPr lang="da-DK" altLang="da-DK" sz="4000" dirty="0" err="1">
                <a:latin typeface="+mn-lt"/>
                <a:ea typeface="ＭＳ Ｐゴシック" panose="020B0600070205080204" pitchFamily="34" charset="-128"/>
              </a:rPr>
              <a:t>read</a:t>
            </a:r>
            <a:r>
              <a:rPr lang="da-DK" altLang="da-DK" sz="4000" dirty="0">
                <a:latin typeface="+mn-lt"/>
                <a:ea typeface="ＭＳ Ｐゴシック" panose="020B0600070205080204" pitchFamily="34" charset="-128"/>
              </a:rPr>
              <a:t>?</a:t>
            </a:r>
          </a:p>
        </p:txBody>
      </p:sp>
      <p:sp>
        <p:nvSpPr>
          <p:cNvPr id="13316" name="Pladsholder til diasnumm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5F7F259D-7EC3-469E-9CC1-FD139229D895}" type="slidenum">
              <a:rPr lang="da-DK" altLang="da-DK"/>
              <a:pPr eaLnBrk="1" hangingPunct="1"/>
              <a:t>42</a:t>
            </a:fld>
            <a:endParaRPr lang="da-DK" altLang="da-DK"/>
          </a:p>
        </p:txBody>
      </p:sp>
      <p:sp>
        <p:nvSpPr>
          <p:cNvPr id="13315" name="Pladsholder til indhold 2"/>
          <p:cNvSpPr>
            <a:spLocks noGrp="1"/>
          </p:cNvSpPr>
          <p:nvPr>
            <p:ph type="body" sz="quarter" idx="13"/>
          </p:nvPr>
        </p:nvSpPr>
        <p:spPr>
          <a:xfrm>
            <a:off x="467544" y="1484784"/>
            <a:ext cx="5147865" cy="3925887"/>
          </a:xfrm>
        </p:spPr>
        <p:txBody>
          <a:bodyPr>
            <a:normAutofit/>
          </a:bodyPr>
          <a:lstStyle/>
          <a:p>
            <a:pPr marL="0" indent="0">
              <a:buNone/>
            </a:pPr>
            <a:r>
              <a:rPr lang="da-DK" altLang="da-DK" sz="2800" dirty="0">
                <a:ea typeface="ＭＳ Ｐゴシック" panose="020B0600070205080204" pitchFamily="34" charset="-128"/>
              </a:rPr>
              <a:t>Mix of </a:t>
            </a:r>
            <a:r>
              <a:rPr lang="da-DK" altLang="da-DK" sz="2800" dirty="0" err="1">
                <a:ea typeface="ＭＳ Ｐゴシック" panose="020B0600070205080204" pitchFamily="34" charset="-128"/>
              </a:rPr>
              <a:t>books</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articles</a:t>
            </a:r>
            <a:r>
              <a:rPr lang="da-DK" altLang="da-DK" sz="2800" dirty="0">
                <a:ea typeface="ＭＳ Ｐゴシック" panose="020B0600070205080204" pitchFamily="34" charset="-128"/>
              </a:rPr>
              <a:t>, podcasts, videos, </a:t>
            </a:r>
            <a:r>
              <a:rPr lang="da-DK" altLang="da-DK" sz="2800" dirty="0" err="1">
                <a:ea typeface="ＭＳ Ｐゴシック" panose="020B0600070205080204" pitchFamily="34" charset="-128"/>
              </a:rPr>
              <a:t>ted</a:t>
            </a:r>
            <a:r>
              <a:rPr lang="da-DK" altLang="da-DK" sz="2800" dirty="0">
                <a:ea typeface="ＭＳ Ｐゴシック" panose="020B0600070205080204" pitchFamily="34" charset="-128"/>
              </a:rPr>
              <a:t> talks, </a:t>
            </a:r>
            <a:r>
              <a:rPr lang="da-DK" altLang="da-DK" sz="2800" dirty="0" err="1">
                <a:ea typeface="ＭＳ Ｐゴシック" panose="020B0600070205080204" pitchFamily="34" charset="-128"/>
              </a:rPr>
              <a:t>tutorials</a:t>
            </a:r>
            <a:r>
              <a:rPr lang="da-DK" altLang="da-DK" sz="2800" dirty="0">
                <a:ea typeface="ＭＳ Ｐゴシック" panose="020B0600070205080204" pitchFamily="34" charset="-128"/>
              </a:rPr>
              <a:t>…</a:t>
            </a:r>
          </a:p>
          <a:p>
            <a:pPr>
              <a:buFont typeface="Arial" panose="020B0604020202020204" pitchFamily="34" charset="0"/>
              <a:buChar char="•"/>
            </a:pPr>
            <a:endParaRPr lang="da-DK" altLang="da-DK" sz="2800" dirty="0">
              <a:ea typeface="ＭＳ Ｐゴシック" panose="020B0600070205080204" pitchFamily="34" charset="-128"/>
            </a:endParaRPr>
          </a:p>
          <a:p>
            <a:pPr marL="0" indent="0">
              <a:buNone/>
            </a:pPr>
            <a:r>
              <a:rPr lang="da-DK" altLang="da-DK" sz="2800" dirty="0" err="1">
                <a:ea typeface="ＭＳ Ｐゴシック" panose="020B0600070205080204" pitchFamily="34" charset="-128"/>
              </a:rPr>
              <a:t>You</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will</a:t>
            </a:r>
            <a:r>
              <a:rPr lang="da-DK" altLang="da-DK" sz="2800" dirty="0">
                <a:ea typeface="ＭＳ Ｐゴシック" panose="020B0600070205080204" pitchFamily="34" charset="-128"/>
              </a:rPr>
              <a:t> put </a:t>
            </a:r>
            <a:r>
              <a:rPr lang="da-DK" altLang="da-DK" sz="2800" dirty="0" err="1">
                <a:ea typeface="ＭＳ Ｐゴシック" panose="020B0600070205080204" pitchFamily="34" charset="-128"/>
              </a:rPr>
              <a:t>together</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your</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own</a:t>
            </a:r>
            <a:r>
              <a:rPr lang="da-DK" altLang="da-DK" sz="2800" dirty="0">
                <a:ea typeface="ＭＳ Ｐゴシック" panose="020B0600070205080204" pitchFamily="34" charset="-128"/>
              </a:rPr>
              <a:t> curriculum </a:t>
            </a:r>
            <a:r>
              <a:rPr lang="da-DK" altLang="da-DK" sz="2800" dirty="0" err="1">
                <a:ea typeface="ＭＳ Ｐゴシック" panose="020B0600070205080204" pitchFamily="34" charset="-128"/>
              </a:rPr>
              <a:t>based</a:t>
            </a:r>
            <a:r>
              <a:rPr lang="da-DK" altLang="da-DK" sz="2800" dirty="0">
                <a:ea typeface="ＭＳ Ｐゴシック" panose="020B0600070205080204" pitchFamily="34" charset="-128"/>
              </a:rPr>
              <a:t> on </a:t>
            </a:r>
            <a:r>
              <a:rPr lang="da-DK" altLang="da-DK" sz="2800" dirty="0" err="1">
                <a:ea typeface="ＭＳ Ｐゴシック" panose="020B0600070205080204" pitchFamily="34" charset="-128"/>
              </a:rPr>
              <a:t>your</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preferred</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academic</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literature</a:t>
            </a:r>
            <a:r>
              <a:rPr lang="da-DK" altLang="da-DK" sz="2800" dirty="0">
                <a:ea typeface="ＭＳ Ｐゴシック" panose="020B0600070205080204" pitchFamily="34" charset="-128"/>
              </a:rPr>
              <a:t>. </a:t>
            </a:r>
          </a:p>
          <a:p>
            <a:endParaRPr lang="da-DK" altLang="da-DK" sz="2800" dirty="0">
              <a:ea typeface="ＭＳ Ｐゴシック" panose="020B0600070205080204" pitchFamily="34" charset="-128"/>
            </a:endParaRPr>
          </a:p>
        </p:txBody>
      </p:sp>
      <p:sp>
        <p:nvSpPr>
          <p:cNvPr id="2" name="Pladsholder til tekst 1"/>
          <p:cNvSpPr>
            <a:spLocks noGrp="1"/>
          </p:cNvSpPr>
          <p:nvPr>
            <p:ph type="body" sz="quarter" idx="14"/>
          </p:nvPr>
        </p:nvSpPr>
        <p:spPr/>
        <p:txBody>
          <a:bodyPr/>
          <a:lstStyle/>
          <a:p>
            <a:endParaRPr lang="da-DK"/>
          </a:p>
        </p:txBody>
      </p:sp>
      <p:pic>
        <p:nvPicPr>
          <p:cNvPr id="9225" name="Picture 9" descr="http://cdn.shopify.com/s/files/1/0166/4694/files/ken-robinson-how-schools-kill-creativity-banner.png?156610035913962405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365104"/>
            <a:ext cx="6048672" cy="2300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83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a:xfrm>
            <a:off x="523006" y="584199"/>
            <a:ext cx="8044732" cy="756569"/>
          </a:xfrm>
        </p:spPr>
        <p:txBody>
          <a:bodyPr/>
          <a:lstStyle/>
          <a:p>
            <a:r>
              <a:rPr lang="da-DK" altLang="da-DK" sz="4000" dirty="0" err="1">
                <a:latin typeface="+mn-lt"/>
                <a:ea typeface="ＭＳ Ｐゴシック" panose="020B0600070205080204" pitchFamily="34" charset="-128"/>
              </a:rPr>
              <a:t>Literature</a:t>
            </a:r>
            <a:r>
              <a:rPr lang="da-DK" altLang="da-DK" sz="4000" dirty="0">
                <a:latin typeface="+mn-lt"/>
                <a:ea typeface="ＭＳ Ｐゴシック" panose="020B0600070205080204" pitchFamily="34" charset="-128"/>
              </a:rPr>
              <a:t> list</a:t>
            </a:r>
          </a:p>
        </p:txBody>
      </p:sp>
      <p:sp>
        <p:nvSpPr>
          <p:cNvPr id="5" name="Pladsholder til indhold 2"/>
          <p:cNvSpPr>
            <a:spLocks noGrp="1"/>
          </p:cNvSpPr>
          <p:nvPr>
            <p:ph type="body" sz="quarter" idx="13"/>
          </p:nvPr>
        </p:nvSpPr>
        <p:spPr>
          <a:xfrm>
            <a:off x="534973" y="1484784"/>
            <a:ext cx="7991474" cy="5040560"/>
          </a:xfrm>
        </p:spPr>
        <p:txBody>
          <a:bodyPr>
            <a:normAutofit/>
          </a:bodyPr>
          <a:lstStyle/>
          <a:p>
            <a:pPr marL="0" indent="0">
              <a:buNone/>
            </a:pPr>
            <a:r>
              <a:rPr lang="da-DK" altLang="da-DK" sz="2800" dirty="0" err="1">
                <a:ea typeface="ＭＳ Ｐゴシック" panose="020B0600070205080204" pitchFamily="34" charset="-128"/>
              </a:rPr>
              <a:t>You</a:t>
            </a:r>
            <a:r>
              <a:rPr lang="da-DK" altLang="da-DK" sz="2800" dirty="0">
                <a:ea typeface="ＭＳ Ｐゴシック" panose="020B0600070205080204" pitchFamily="34" charset="-128"/>
              </a:rPr>
              <a:t> must </a:t>
            </a:r>
            <a:r>
              <a:rPr lang="da-DK" altLang="da-DK" sz="2800" dirty="0" err="1">
                <a:ea typeface="ＭＳ Ｐゴシック" panose="020B0600070205080204" pitchFamily="34" charset="-128"/>
              </a:rPr>
              <a:t>make</a:t>
            </a:r>
            <a:r>
              <a:rPr lang="da-DK" altLang="da-DK" sz="2800" dirty="0">
                <a:ea typeface="ＭＳ Ｐゴシック" panose="020B0600070205080204" pitchFamily="34" charset="-128"/>
              </a:rPr>
              <a:t> a </a:t>
            </a:r>
            <a:r>
              <a:rPr lang="da-DK" altLang="da-DK" sz="2800" dirty="0" err="1">
                <a:ea typeface="ＭＳ Ｐゴシック" panose="020B0600070205080204" pitchFamily="34" charset="-128"/>
              </a:rPr>
              <a:t>literature</a:t>
            </a:r>
            <a:r>
              <a:rPr lang="da-DK" altLang="da-DK" sz="2800" dirty="0">
                <a:ea typeface="ＭＳ Ｐゴシック" panose="020B0600070205080204" pitchFamily="34" charset="-128"/>
              </a:rPr>
              <a:t> list. </a:t>
            </a:r>
          </a:p>
          <a:p>
            <a:pPr marL="0" indent="0">
              <a:buNone/>
            </a:pPr>
            <a:r>
              <a:rPr lang="da-DK" altLang="da-DK" sz="2800" dirty="0" err="1">
                <a:ea typeface="ＭＳ Ｐゴシック" panose="020B0600070205080204" pitchFamily="34" charset="-128"/>
              </a:rPr>
              <a:t>Preferably</a:t>
            </a:r>
            <a:r>
              <a:rPr lang="da-DK" altLang="da-DK" sz="2800" dirty="0">
                <a:ea typeface="ＭＳ Ｐゴシック" panose="020B0600070205080204" pitchFamily="34" charset="-128"/>
              </a:rPr>
              <a:t> on </a:t>
            </a:r>
            <a:r>
              <a:rPr lang="da-DK" altLang="da-DK" sz="2800" dirty="0" err="1">
                <a:ea typeface="ＭＳ Ｐゴシック" panose="020B0600070205080204" pitchFamily="34" charset="-128"/>
              </a:rPr>
              <a:t>your</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portfolio</a:t>
            </a:r>
            <a:r>
              <a:rPr lang="da-DK" altLang="da-DK" sz="2800" dirty="0">
                <a:ea typeface="ＭＳ Ｐゴシック" panose="020B0600070205080204" pitchFamily="34" charset="-128"/>
              </a:rPr>
              <a:t>.</a:t>
            </a:r>
          </a:p>
          <a:p>
            <a:pPr marL="0" indent="0">
              <a:buNone/>
            </a:pPr>
            <a:endParaRPr lang="da-DK" altLang="da-DK" sz="2800" dirty="0">
              <a:ea typeface="ＭＳ Ｐゴシック" panose="020B0600070205080204" pitchFamily="34" charset="-128"/>
            </a:endParaRPr>
          </a:p>
          <a:p>
            <a:pPr marL="0" indent="0">
              <a:buNone/>
            </a:pPr>
            <a:r>
              <a:rPr lang="da-DK" altLang="da-DK" sz="2800" dirty="0">
                <a:ea typeface="ＭＳ Ｐゴシック" panose="020B0600070205080204" pitchFamily="34" charset="-128"/>
              </a:rPr>
              <a:t>How </a:t>
            </a:r>
            <a:r>
              <a:rPr lang="da-DK" altLang="da-DK" sz="2800" dirty="0" err="1">
                <a:ea typeface="ＭＳ Ｐゴシック" panose="020B0600070205080204" pitchFamily="34" charset="-128"/>
              </a:rPr>
              <a:t>much</a:t>
            </a:r>
            <a:r>
              <a:rPr lang="da-DK" altLang="da-DK" sz="2800" dirty="0">
                <a:ea typeface="ＭＳ Ｐゴシック" panose="020B0600070205080204" pitchFamily="34" charset="-128"/>
              </a:rPr>
              <a:t> is </a:t>
            </a:r>
            <a:r>
              <a:rPr lang="da-DK" altLang="da-DK" sz="2800" dirty="0" err="1">
                <a:ea typeface="ＭＳ Ｐゴシック" panose="020B0600070205080204" pitchFamily="34" charset="-128"/>
              </a:rPr>
              <a:t>enough</a:t>
            </a:r>
            <a:r>
              <a:rPr lang="da-DK" altLang="da-DK" sz="2800" dirty="0">
                <a:ea typeface="ＭＳ Ｐゴシック" panose="020B0600070205080204" pitchFamily="34" charset="-128"/>
              </a:rPr>
              <a:t>?</a:t>
            </a:r>
          </a:p>
          <a:p>
            <a:pPr marL="0" indent="0">
              <a:buNone/>
            </a:pPr>
            <a:r>
              <a:rPr lang="da-DK" altLang="da-DK" sz="2800" dirty="0">
                <a:ea typeface="ＭＳ Ｐゴシック" panose="020B0600070205080204" pitchFamily="34" charset="-128"/>
              </a:rPr>
              <a:t>You </a:t>
            </a:r>
            <a:r>
              <a:rPr lang="da-DK" altLang="da-DK" sz="2800" dirty="0" err="1">
                <a:ea typeface="ＭＳ Ｐゴシック" panose="020B0600070205080204" pitchFamily="34" charset="-128"/>
              </a:rPr>
              <a:t>need</a:t>
            </a:r>
            <a:r>
              <a:rPr lang="da-DK" altLang="da-DK" sz="2800" dirty="0">
                <a:ea typeface="ＭＳ Ｐゴシック" panose="020B0600070205080204" pitchFamily="34" charset="-128"/>
              </a:rPr>
              <a:t> to </a:t>
            </a:r>
            <a:r>
              <a:rPr lang="da-DK" altLang="da-DK" sz="2800" dirty="0" err="1">
                <a:ea typeface="ＭＳ Ｐゴシック" panose="020B0600070205080204" pitchFamily="34" charset="-128"/>
              </a:rPr>
              <a:t>answer</a:t>
            </a:r>
            <a:r>
              <a:rPr lang="da-DK" altLang="da-DK" sz="2800" dirty="0">
                <a:ea typeface="ＭＳ Ｐゴシック" panose="020B0600070205080204" pitchFamily="34" charset="-128"/>
              </a:rPr>
              <a:t> the </a:t>
            </a:r>
            <a:r>
              <a:rPr lang="da-DK" altLang="da-DK" sz="2800" dirty="0" err="1">
                <a:ea typeface="ＭＳ Ｐゴシック" panose="020B0600070205080204" pitchFamily="34" charset="-128"/>
              </a:rPr>
              <a:t>three</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guiding</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questions</a:t>
            </a:r>
            <a:r>
              <a:rPr lang="da-DK" altLang="da-DK" sz="2800" dirty="0">
                <a:ea typeface="ＭＳ Ｐゴシック" panose="020B0600070205080204" pitchFamily="34" charset="-128"/>
              </a:rPr>
              <a:t> in </a:t>
            </a:r>
            <a:r>
              <a:rPr lang="da-DK" altLang="da-DK" sz="2800" dirty="0" err="1">
                <a:ea typeface="ＭＳ Ｐゴシック" panose="020B0600070205080204" pitchFamily="34" charset="-128"/>
              </a:rPr>
              <a:t>depth</a:t>
            </a:r>
            <a:r>
              <a:rPr lang="da-DK" altLang="da-DK" sz="2800" dirty="0">
                <a:ea typeface="ＭＳ Ｐゴシック" panose="020B0600070205080204" pitchFamily="34" charset="-128"/>
              </a:rPr>
              <a:t> and have </a:t>
            </a:r>
            <a:r>
              <a:rPr lang="da-DK" altLang="da-DK" sz="2800" dirty="0" err="1">
                <a:ea typeface="ＭＳ Ｐゴシック" panose="020B0600070205080204" pitchFamily="34" charset="-128"/>
              </a:rPr>
              <a:t>sources</a:t>
            </a:r>
            <a:r>
              <a:rPr lang="da-DK" altLang="da-DK" sz="2800" dirty="0">
                <a:ea typeface="ＭＳ Ｐゴシック" panose="020B0600070205080204" pitchFamily="34" charset="-128"/>
              </a:rPr>
              <a:t>. </a:t>
            </a:r>
          </a:p>
          <a:p>
            <a:pPr marL="0" indent="0">
              <a:buNone/>
            </a:pPr>
            <a:endParaRPr lang="da-DK" altLang="da-DK" sz="2800" dirty="0">
              <a:ea typeface="ＭＳ Ｐゴシック" panose="020B0600070205080204" pitchFamily="34" charset="-128"/>
            </a:endParaRPr>
          </a:p>
          <a:p>
            <a:pPr marL="0" indent="0">
              <a:buNone/>
            </a:pPr>
            <a:r>
              <a:rPr lang="da-DK" altLang="da-DK" sz="2800" dirty="0" err="1">
                <a:ea typeface="ＭＳ Ｐゴシック" panose="020B0600070205080204" pitchFamily="34" charset="-128"/>
              </a:rPr>
              <a:t>You</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should</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be</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able</a:t>
            </a:r>
            <a:r>
              <a:rPr lang="da-DK" altLang="da-DK" sz="2800" dirty="0">
                <a:ea typeface="ＭＳ Ｐゴシック" panose="020B0600070205080204" pitchFamily="34" charset="-128"/>
              </a:rPr>
              <a:t> to </a:t>
            </a:r>
            <a:r>
              <a:rPr lang="da-DK" altLang="da-DK" sz="2800" dirty="0" err="1">
                <a:ea typeface="ＭＳ Ｐゴシック" panose="020B0600070205080204" pitchFamily="34" charset="-128"/>
              </a:rPr>
              <a:t>explain</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what</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you</a:t>
            </a:r>
            <a:r>
              <a:rPr lang="da-DK" altLang="da-DK" sz="2800" dirty="0">
                <a:ea typeface="ＭＳ Ｐゴシック" panose="020B0600070205080204" pitchFamily="34" charset="-128"/>
              </a:rPr>
              <a:t> put on </a:t>
            </a:r>
            <a:r>
              <a:rPr lang="da-DK" altLang="da-DK" sz="2800" dirty="0" err="1">
                <a:ea typeface="ＭＳ Ｐゴシック" panose="020B0600070205080204" pitchFamily="34" charset="-128"/>
              </a:rPr>
              <a:t>your</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literature</a:t>
            </a:r>
            <a:r>
              <a:rPr lang="da-DK" altLang="da-DK" sz="2800" dirty="0">
                <a:ea typeface="ＭＳ Ｐゴシック" panose="020B0600070205080204" pitchFamily="34" charset="-128"/>
              </a:rPr>
              <a:t> list</a:t>
            </a:r>
          </a:p>
          <a:p>
            <a:pPr marL="0" indent="0">
              <a:buNone/>
            </a:pPr>
            <a:endParaRPr lang="da-DK" altLang="da-DK" sz="2800" dirty="0">
              <a:ea typeface="ＭＳ Ｐゴシック" panose="020B0600070205080204" pitchFamily="34" charset="-128"/>
            </a:endParaRPr>
          </a:p>
          <a:p>
            <a:pPr marL="0" indent="0">
              <a:buNone/>
            </a:pPr>
            <a:r>
              <a:rPr lang="da-DK" altLang="da-DK" sz="2800" dirty="0" err="1">
                <a:ea typeface="ＭＳ Ｐゴシック" panose="020B0600070205080204" pitchFamily="34" charset="-128"/>
              </a:rPr>
              <a:t>Don’t</a:t>
            </a:r>
            <a:r>
              <a:rPr lang="da-DK" altLang="da-DK" sz="2800" dirty="0">
                <a:ea typeface="ＭＳ Ｐゴシック" panose="020B0600070205080204" pitchFamily="34" charset="-128"/>
              </a:rPr>
              <a:t> put the </a:t>
            </a:r>
            <a:r>
              <a:rPr lang="da-DK" altLang="da-DK" sz="2800" dirty="0" err="1">
                <a:ea typeface="ＭＳ Ｐゴシック" panose="020B0600070205080204" pitchFamily="34" charset="-128"/>
              </a:rPr>
              <a:t>whole</a:t>
            </a:r>
            <a:r>
              <a:rPr lang="da-DK" altLang="da-DK" sz="2800" dirty="0">
                <a:ea typeface="ＭＳ Ｐゴシック" panose="020B0600070205080204" pitchFamily="34" charset="-128"/>
              </a:rPr>
              <a:t> book if it is </a:t>
            </a:r>
            <a:r>
              <a:rPr lang="da-DK" altLang="da-DK" sz="2800" dirty="0" err="1">
                <a:ea typeface="ＭＳ Ｐゴシック" panose="020B0600070205080204" pitchFamily="34" charset="-128"/>
              </a:rPr>
              <a:t>only</a:t>
            </a:r>
            <a:r>
              <a:rPr lang="da-DK" altLang="da-DK" sz="2800" dirty="0">
                <a:ea typeface="ＭＳ Ｐゴシック" panose="020B0600070205080204" pitchFamily="34" charset="-128"/>
              </a:rPr>
              <a:t> </a:t>
            </a:r>
            <a:r>
              <a:rPr lang="da-DK" altLang="da-DK" sz="2800" dirty="0" err="1">
                <a:ea typeface="ＭＳ Ｐゴシック" panose="020B0600070205080204" pitchFamily="34" charset="-128"/>
              </a:rPr>
              <a:t>chapter</a:t>
            </a:r>
            <a:r>
              <a:rPr lang="da-DK" altLang="da-DK" sz="2800" dirty="0">
                <a:ea typeface="ＭＳ Ｐゴシック" panose="020B0600070205080204" pitchFamily="34" charset="-128"/>
              </a:rPr>
              <a:t> 3</a:t>
            </a:r>
          </a:p>
          <a:p>
            <a:pPr marL="0" indent="0">
              <a:buNone/>
            </a:pPr>
            <a:endParaRPr lang="da-DK" altLang="da-DK" sz="2800" dirty="0">
              <a:ea typeface="ＭＳ Ｐゴシック" panose="020B0600070205080204" pitchFamily="34" charset="-128"/>
            </a:endParaRPr>
          </a:p>
          <a:p>
            <a:pPr marL="0" indent="0">
              <a:buNone/>
            </a:pPr>
            <a:endParaRPr lang="da-DK" altLang="da-DK" sz="2800" dirty="0">
              <a:ea typeface="ＭＳ Ｐゴシック" panose="020B0600070205080204" pitchFamily="34" charset="-128"/>
            </a:endParaRPr>
          </a:p>
          <a:p>
            <a:pPr marL="0" indent="0">
              <a:buNone/>
            </a:pPr>
            <a:endParaRPr lang="da-DK" altLang="da-DK" sz="2800" dirty="0">
              <a:ea typeface="ＭＳ Ｐゴシック" panose="020B0600070205080204" pitchFamily="34" charset="-128"/>
            </a:endParaRPr>
          </a:p>
          <a:p>
            <a:pPr marL="0" indent="0">
              <a:buNone/>
            </a:pPr>
            <a:endParaRPr lang="da-DK" altLang="da-DK" sz="2800" dirty="0">
              <a:ea typeface="ＭＳ Ｐゴシック" panose="020B0600070205080204" pitchFamily="34" charset="-128"/>
            </a:endParaRPr>
          </a:p>
          <a:p>
            <a:pPr marL="0" indent="0">
              <a:buNone/>
            </a:pPr>
            <a:endParaRPr lang="da-DK" altLang="da-DK" sz="2800" dirty="0">
              <a:ea typeface="ＭＳ Ｐゴシック" panose="020B0600070205080204" pitchFamily="34" charset="-128"/>
            </a:endParaRPr>
          </a:p>
        </p:txBody>
      </p:sp>
    </p:spTree>
    <p:extLst>
      <p:ext uri="{BB962C8B-B14F-4D97-AF65-F5344CB8AC3E}">
        <p14:creationId xmlns:p14="http://schemas.microsoft.com/office/powerpoint/2010/main" val="1971835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rotWithShape="1">
          <a:blip r:embed="rId2" cstate="print">
            <a:extLst>
              <a:ext uri="{28A0092B-C50C-407E-A947-70E740481C1C}">
                <a14:useLocalDpi xmlns:a14="http://schemas.microsoft.com/office/drawing/2010/main" val="0"/>
              </a:ext>
            </a:extLst>
          </a:blip>
          <a:srcRect l="5900" t="14521" r="11413" b="15512"/>
          <a:stretch/>
        </p:blipFill>
        <p:spPr>
          <a:xfrm>
            <a:off x="0" y="1556792"/>
            <a:ext cx="9144000" cy="5328592"/>
          </a:xfrm>
          <a:prstGeom prst="rect">
            <a:avLst/>
          </a:prstGeom>
        </p:spPr>
      </p:pic>
      <p:sp>
        <p:nvSpPr>
          <p:cNvPr id="3" name="Tekstfelt 2"/>
          <p:cNvSpPr txBox="1"/>
          <p:nvPr/>
        </p:nvSpPr>
        <p:spPr>
          <a:xfrm>
            <a:off x="323528" y="486134"/>
            <a:ext cx="8820472" cy="510909"/>
          </a:xfrm>
          <a:prstGeom prst="rect">
            <a:avLst/>
          </a:prstGeom>
          <a:noFill/>
        </p:spPr>
        <p:txBody>
          <a:bodyPr wrap="square" lIns="0" tIns="0" rIns="0" bIns="0" rtlCol="0">
            <a:spAutoFit/>
          </a:bodyPr>
          <a:lstStyle/>
          <a:p>
            <a:pPr marL="0" indent="0" algn="l" defTabSz="914400" rtl="0" eaLnBrk="1" latinLnBrk="0" hangingPunct="1">
              <a:lnSpc>
                <a:spcPct val="83000"/>
              </a:lnSpc>
              <a:spcBef>
                <a:spcPct val="20000"/>
              </a:spcBef>
              <a:buFont typeface="VIA Type Office" panose="02000503000000020004" pitchFamily="2" charset="0"/>
              <a:buNone/>
            </a:pPr>
            <a:r>
              <a:rPr lang="da-DK" sz="4000" spc="-100" dirty="0">
                <a:latin typeface="VIA Type Office" panose="02000503000000020004" pitchFamily="2" charset="0"/>
              </a:rPr>
              <a:t>I</a:t>
            </a:r>
            <a:r>
              <a:rPr lang="da-DK" sz="4000" kern="1200" spc="-100" baseline="0" dirty="0">
                <a:solidFill>
                  <a:schemeClr val="tx1"/>
                </a:solidFill>
                <a:latin typeface="VIA Type Office" panose="02000503000000020004" pitchFamily="2" charset="0"/>
              </a:rPr>
              <a:t>mprovisation </a:t>
            </a:r>
            <a:r>
              <a:rPr lang="da-DK" sz="4000" spc="-100" dirty="0">
                <a:latin typeface="VIA Type Office" panose="02000503000000020004" pitchFamily="2" charset="0"/>
              </a:rPr>
              <a:t>&amp;</a:t>
            </a:r>
            <a:r>
              <a:rPr lang="da-DK" sz="4000" kern="1200" spc="-100" baseline="0" dirty="0">
                <a:solidFill>
                  <a:schemeClr val="tx1"/>
                </a:solidFill>
                <a:latin typeface="VIA Type Office" panose="02000503000000020004" pitchFamily="2" charset="0"/>
              </a:rPr>
              <a:t> </a:t>
            </a:r>
            <a:r>
              <a:rPr lang="da-DK" sz="4000" kern="1200" spc="-100" baseline="0" dirty="0" err="1">
                <a:solidFill>
                  <a:schemeClr val="tx1"/>
                </a:solidFill>
                <a:latin typeface="VIA Type Office" panose="02000503000000020004" pitchFamily="2" charset="0"/>
              </a:rPr>
              <a:t>presentation</a:t>
            </a:r>
            <a:r>
              <a:rPr lang="da-DK" sz="4000" kern="1200" spc="-100" baseline="0" dirty="0">
                <a:solidFill>
                  <a:schemeClr val="tx1"/>
                </a:solidFill>
                <a:latin typeface="VIA Type Office" panose="02000503000000020004" pitchFamily="2" charset="0"/>
              </a:rPr>
              <a:t> </a:t>
            </a:r>
            <a:r>
              <a:rPr lang="da-DK" sz="4000" kern="1200" spc="-100" baseline="0" dirty="0" err="1">
                <a:solidFill>
                  <a:schemeClr val="tx1"/>
                </a:solidFill>
                <a:latin typeface="VIA Type Office" panose="02000503000000020004" pitchFamily="2" charset="0"/>
              </a:rPr>
              <a:t>lesson</a:t>
            </a:r>
            <a:endParaRPr lang="da-DK" sz="4000" kern="1200" spc="-100" baseline="0" dirty="0">
              <a:solidFill>
                <a:schemeClr val="tx1"/>
              </a:solidFill>
              <a:latin typeface="VIA Type Office" panose="02000503000000020004" pitchFamily="2" charset="0"/>
            </a:endParaRPr>
          </a:p>
        </p:txBody>
      </p:sp>
    </p:spTree>
    <p:extLst>
      <p:ext uri="{BB962C8B-B14F-4D97-AF65-F5344CB8AC3E}">
        <p14:creationId xmlns:p14="http://schemas.microsoft.com/office/powerpoint/2010/main" val="2360149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xperience.sap.com/wp-content/uploads/2014/10/Banner2.jpg"/>
          <p:cNvPicPr>
            <a:picLocks noChangeAspect="1" noChangeArrowheads="1"/>
          </p:cNvPicPr>
          <p:nvPr/>
        </p:nvPicPr>
        <p:blipFill rotWithShape="1">
          <a:blip r:embed="rId2">
            <a:extLst>
              <a:ext uri="{28A0092B-C50C-407E-A947-70E740481C1C}">
                <a14:useLocalDpi xmlns:a14="http://schemas.microsoft.com/office/drawing/2010/main" val="0"/>
              </a:ext>
            </a:extLst>
          </a:blip>
          <a:srcRect l="7519" r="5668"/>
          <a:stretch/>
        </p:blipFill>
        <p:spPr bwMode="auto">
          <a:xfrm>
            <a:off x="-21522" y="2204864"/>
            <a:ext cx="9145016" cy="4680520"/>
          </a:xfrm>
          <a:prstGeom prst="rect">
            <a:avLst/>
          </a:prstGeom>
          <a:noFill/>
          <a:extLst>
            <a:ext uri="{909E8E84-426E-40DD-AFC4-6F175D3DCCD1}">
              <a14:hiddenFill xmlns:a14="http://schemas.microsoft.com/office/drawing/2010/main">
                <a:solidFill>
                  <a:srgbClr val="FFFFFF"/>
                </a:solidFill>
              </a14:hiddenFill>
            </a:ext>
          </a:extLst>
        </p:spPr>
      </p:pic>
      <p:sp>
        <p:nvSpPr>
          <p:cNvPr id="4" name="Tekstboks 1"/>
          <p:cNvSpPr txBox="1"/>
          <p:nvPr/>
        </p:nvSpPr>
        <p:spPr>
          <a:xfrm>
            <a:off x="467544" y="692696"/>
            <a:ext cx="8352928" cy="1081515"/>
          </a:xfrm>
          <a:prstGeom prst="rect">
            <a:avLst/>
          </a:prstGeom>
          <a:noFill/>
        </p:spPr>
        <p:txBody>
          <a:bodyPr wrap="square" lIns="0" tIns="0" rIns="0" bIns="0" rtlCol="0">
            <a:spAutoFit/>
          </a:bodyPr>
          <a:lstStyle/>
          <a:p>
            <a:pPr marL="0" indent="0" algn="l" defTabSz="914400" rtl="0" eaLnBrk="1" latinLnBrk="0" hangingPunct="1">
              <a:lnSpc>
                <a:spcPct val="83000"/>
              </a:lnSpc>
              <a:spcBef>
                <a:spcPct val="20000"/>
              </a:spcBef>
              <a:buFont typeface="VIA Type Office" panose="02000503000000020004" pitchFamily="2" charset="0"/>
              <a:buNone/>
            </a:pPr>
            <a:r>
              <a:rPr lang="da-DK" sz="4000" kern="1200" spc="-100" dirty="0" err="1">
                <a:ea typeface="+mn-ea"/>
                <a:cs typeface="+mn-cs"/>
              </a:rPr>
              <a:t>Drawing</a:t>
            </a:r>
            <a:r>
              <a:rPr lang="da-DK" sz="4000" kern="1200" spc="-100" dirty="0">
                <a:ea typeface="+mn-ea"/>
                <a:cs typeface="+mn-cs"/>
              </a:rPr>
              <a:t> </a:t>
            </a:r>
            <a:r>
              <a:rPr lang="da-DK" sz="4000" kern="1200" spc="-100" dirty="0" err="1">
                <a:ea typeface="+mn-ea"/>
                <a:cs typeface="+mn-cs"/>
              </a:rPr>
              <a:t>lessons</a:t>
            </a:r>
            <a:r>
              <a:rPr lang="da-DK" sz="4000" kern="1200" spc="-100" dirty="0">
                <a:ea typeface="+mn-ea"/>
                <a:cs typeface="+mn-cs"/>
              </a:rPr>
              <a:t> </a:t>
            </a:r>
          </a:p>
          <a:p>
            <a:pPr marL="0" indent="0" algn="l" defTabSz="914400" rtl="0" eaLnBrk="1" latinLnBrk="0" hangingPunct="1">
              <a:lnSpc>
                <a:spcPct val="83000"/>
              </a:lnSpc>
              <a:spcBef>
                <a:spcPct val="20000"/>
              </a:spcBef>
              <a:buFont typeface="VIA Type Office" panose="02000503000000020004" pitchFamily="2" charset="0"/>
              <a:buNone/>
            </a:pPr>
            <a:r>
              <a:rPr lang="da-DK" sz="3600" kern="1200" spc="-100" dirty="0" err="1">
                <a:ea typeface="+mn-ea"/>
                <a:cs typeface="+mn-cs"/>
              </a:rPr>
              <a:t>Visualize</a:t>
            </a:r>
            <a:r>
              <a:rPr lang="da-DK" sz="3600" kern="1200" spc="-100" dirty="0">
                <a:ea typeface="+mn-ea"/>
                <a:cs typeface="+mn-cs"/>
              </a:rPr>
              <a:t> </a:t>
            </a:r>
            <a:r>
              <a:rPr lang="da-DK" sz="3600" kern="1200" spc="-100" dirty="0" err="1">
                <a:ea typeface="+mn-ea"/>
                <a:cs typeface="+mn-cs"/>
              </a:rPr>
              <a:t>your</a:t>
            </a:r>
            <a:r>
              <a:rPr lang="da-DK" sz="3600" kern="1200" spc="-100" dirty="0">
                <a:ea typeface="+mn-ea"/>
                <a:cs typeface="+mn-cs"/>
              </a:rPr>
              <a:t> </a:t>
            </a:r>
            <a:r>
              <a:rPr lang="da-DK" sz="3600" kern="1200" spc="-100" dirty="0" err="1">
                <a:ea typeface="+mn-ea"/>
                <a:cs typeface="+mn-cs"/>
              </a:rPr>
              <a:t>ideas</a:t>
            </a:r>
            <a:r>
              <a:rPr lang="da-DK" sz="3600" kern="1200" spc="-100" dirty="0">
                <a:ea typeface="+mn-ea"/>
                <a:cs typeface="+mn-cs"/>
              </a:rPr>
              <a:t>… </a:t>
            </a:r>
            <a:r>
              <a:rPr lang="da-DK" sz="3600" spc="-100" dirty="0" err="1"/>
              <a:t>every</a:t>
            </a:r>
            <a:r>
              <a:rPr lang="da-DK" sz="3600" kern="1200" spc="-100" dirty="0" err="1">
                <a:ea typeface="+mn-ea"/>
                <a:cs typeface="+mn-cs"/>
              </a:rPr>
              <a:t>body</a:t>
            </a:r>
            <a:r>
              <a:rPr lang="da-DK" sz="3600" kern="1200" spc="-100" dirty="0">
                <a:ea typeface="+mn-ea"/>
                <a:cs typeface="+mn-cs"/>
              </a:rPr>
              <a:t> </a:t>
            </a:r>
            <a:r>
              <a:rPr lang="da-DK" sz="3600" kern="1200" spc="-100" dirty="0" err="1">
                <a:ea typeface="+mn-ea"/>
                <a:cs typeface="+mn-cs"/>
              </a:rPr>
              <a:t>can</a:t>
            </a:r>
            <a:r>
              <a:rPr lang="da-DK" sz="3600" kern="1200" spc="-100" dirty="0">
                <a:ea typeface="+mn-ea"/>
                <a:cs typeface="+mn-cs"/>
              </a:rPr>
              <a:t> do it!</a:t>
            </a:r>
            <a:endParaRPr lang="da-DK" sz="3600" kern="1200" spc="-100" baseline="0" dirty="0">
              <a:ea typeface="+mn-ea"/>
              <a:cs typeface="+mn-cs"/>
            </a:endParaRPr>
          </a:p>
        </p:txBody>
      </p:sp>
    </p:spTree>
    <p:extLst>
      <p:ext uri="{BB962C8B-B14F-4D97-AF65-F5344CB8AC3E}">
        <p14:creationId xmlns:p14="http://schemas.microsoft.com/office/powerpoint/2010/main" val="2324665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Box 1"/>
          <p:cNvSpPr txBox="1">
            <a:spLocks noChangeArrowheads="1"/>
          </p:cNvSpPr>
          <p:nvPr/>
        </p:nvSpPr>
        <p:spPr bwMode="auto">
          <a:xfrm>
            <a:off x="755650" y="476250"/>
            <a:ext cx="66656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da-DK" altLang="da-DK" sz="4000" dirty="0" err="1">
                <a:latin typeface="+mn-lt"/>
              </a:rPr>
              <a:t>Prototyping</a:t>
            </a:r>
            <a:r>
              <a:rPr lang="da-DK" altLang="da-DK" sz="4000" dirty="0">
                <a:latin typeface="+mn-lt"/>
              </a:rPr>
              <a:t> (practical </a:t>
            </a:r>
            <a:r>
              <a:rPr lang="da-DK" altLang="da-DK" sz="4000" dirty="0" err="1">
                <a:latin typeface="+mn-lt"/>
              </a:rPr>
              <a:t>work</a:t>
            </a:r>
            <a:r>
              <a:rPr lang="da-DK" altLang="da-DK" sz="4000" dirty="0">
                <a:latin typeface="+mn-lt"/>
              </a:rPr>
              <a:t>)</a:t>
            </a:r>
            <a:endParaRPr lang="en-US" altLang="da-DK" sz="4000" dirty="0">
              <a:latin typeface="+mn-lt"/>
            </a:endParaRPr>
          </a:p>
        </p:txBody>
      </p:sp>
      <p:sp>
        <p:nvSpPr>
          <p:cNvPr id="17412" name="TextBox 3"/>
          <p:cNvSpPr txBox="1">
            <a:spLocks noChangeArrowheads="1"/>
          </p:cNvSpPr>
          <p:nvPr/>
        </p:nvSpPr>
        <p:spPr bwMode="auto">
          <a:xfrm>
            <a:off x="827088" y="1477228"/>
            <a:ext cx="7921376"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da-DK" sz="2800" dirty="0" err="1">
                <a:latin typeface="+mn-lt"/>
              </a:rPr>
              <a:t>Advertisment</a:t>
            </a:r>
            <a:endParaRPr lang="en-US" altLang="da-DK" sz="2800" dirty="0">
              <a:latin typeface="+mn-lt"/>
            </a:endParaRPr>
          </a:p>
          <a:p>
            <a:pPr eaLnBrk="1" hangingPunct="1">
              <a:buFont typeface="Arial" panose="020B0604020202020204" pitchFamily="34" charset="0"/>
              <a:buChar char="•"/>
            </a:pPr>
            <a:r>
              <a:rPr lang="en-US" altLang="da-DK" sz="2800" dirty="0">
                <a:latin typeface="+mn-lt"/>
              </a:rPr>
              <a:t>Website</a:t>
            </a:r>
          </a:p>
          <a:p>
            <a:pPr eaLnBrk="1" hangingPunct="1">
              <a:buFont typeface="Arial" panose="020B0604020202020204" pitchFamily="34" charset="0"/>
              <a:buChar char="•"/>
            </a:pPr>
            <a:r>
              <a:rPr lang="en-US" altLang="da-DK" sz="2800" dirty="0">
                <a:latin typeface="+mn-lt"/>
              </a:rPr>
              <a:t>Videos</a:t>
            </a:r>
          </a:p>
          <a:p>
            <a:pPr eaLnBrk="1" hangingPunct="1">
              <a:buFont typeface="Arial" panose="020B0604020202020204" pitchFamily="34" charset="0"/>
              <a:buChar char="•"/>
            </a:pPr>
            <a:r>
              <a:rPr lang="en-US" altLang="da-DK" sz="2800" dirty="0">
                <a:latin typeface="+mn-lt"/>
              </a:rPr>
              <a:t>Posters</a:t>
            </a:r>
          </a:p>
          <a:p>
            <a:pPr eaLnBrk="1" hangingPunct="1">
              <a:buFont typeface="Arial" panose="020B0604020202020204" pitchFamily="34" charset="0"/>
              <a:buChar char="•"/>
            </a:pPr>
            <a:r>
              <a:rPr lang="en-US" altLang="da-DK" sz="2800" dirty="0">
                <a:latin typeface="+mn-lt"/>
              </a:rPr>
              <a:t>Radio</a:t>
            </a:r>
          </a:p>
          <a:p>
            <a:pPr eaLnBrk="1" hangingPunct="1">
              <a:buFont typeface="Arial" panose="020B0604020202020204" pitchFamily="34" charset="0"/>
              <a:buChar char="•"/>
            </a:pPr>
            <a:r>
              <a:rPr lang="en-US" altLang="da-DK" sz="2800" dirty="0">
                <a:latin typeface="+mn-lt"/>
              </a:rPr>
              <a:t>Animations</a:t>
            </a:r>
          </a:p>
          <a:p>
            <a:pPr eaLnBrk="1" hangingPunct="1">
              <a:buFont typeface="Arial" panose="020B0604020202020204" pitchFamily="34" charset="0"/>
              <a:buChar char="•"/>
            </a:pPr>
            <a:r>
              <a:rPr lang="en-US" altLang="da-DK" sz="2800" dirty="0">
                <a:latin typeface="+mn-lt"/>
              </a:rPr>
              <a:t>Fair</a:t>
            </a:r>
          </a:p>
          <a:p>
            <a:pPr eaLnBrk="1" hangingPunct="1">
              <a:buFont typeface="Arial" panose="020B0604020202020204" pitchFamily="34" charset="0"/>
              <a:buChar char="•"/>
            </a:pPr>
            <a:r>
              <a:rPr lang="en-US" altLang="da-DK" sz="2800" dirty="0">
                <a:latin typeface="+mn-lt"/>
              </a:rPr>
              <a:t>Event</a:t>
            </a:r>
          </a:p>
          <a:p>
            <a:pPr eaLnBrk="1" hangingPunct="1">
              <a:buFont typeface="Arial" panose="020B0604020202020204" pitchFamily="34" charset="0"/>
              <a:buChar char="•"/>
            </a:pPr>
            <a:r>
              <a:rPr lang="en-US" altLang="da-DK" sz="2800" dirty="0">
                <a:latin typeface="+mn-lt"/>
              </a:rPr>
              <a:t>Guerilla</a:t>
            </a:r>
          </a:p>
          <a:p>
            <a:pPr eaLnBrk="1" hangingPunct="1">
              <a:buFont typeface="Arial" panose="020B0604020202020204" pitchFamily="34" charset="0"/>
              <a:buChar char="•"/>
            </a:pPr>
            <a:r>
              <a:rPr lang="en-US" altLang="da-DK" sz="2800" dirty="0">
                <a:latin typeface="+mn-lt"/>
              </a:rPr>
              <a:t>Direct</a:t>
            </a:r>
          </a:p>
          <a:p>
            <a:pPr eaLnBrk="1" hangingPunct="1">
              <a:buFont typeface="Arial" panose="020B0604020202020204" pitchFamily="34" charset="0"/>
              <a:buChar char="•"/>
            </a:pPr>
            <a:endParaRPr lang="en-US" altLang="da-DK" sz="2800" dirty="0">
              <a:latin typeface="+mn-lt"/>
            </a:endParaRPr>
          </a:p>
          <a:p>
            <a:pPr marL="0" indent="0" eaLnBrk="1" hangingPunct="1"/>
            <a:r>
              <a:rPr lang="en-US" altLang="da-DK" sz="2800" dirty="0">
                <a:latin typeface="+mn-lt"/>
              </a:rPr>
              <a:t>Fee: 200 kr.</a:t>
            </a:r>
          </a:p>
          <a:p>
            <a:pPr eaLnBrk="1" hangingPunct="1">
              <a:buFont typeface="Arial" panose="020B0604020202020204" pitchFamily="34" charset="0"/>
              <a:buChar char="•"/>
            </a:pPr>
            <a:endParaRPr lang="en-US" altLang="da-DK" sz="2800" dirty="0">
              <a:latin typeface="+mn-lt"/>
            </a:endParaRPr>
          </a:p>
          <a:p>
            <a:pPr eaLnBrk="1" hangingPunct="1">
              <a:buFont typeface="Arial" panose="020B0604020202020204" pitchFamily="34" charset="0"/>
              <a:buChar char="•"/>
            </a:pPr>
            <a:endParaRPr lang="en-US" altLang="da-DK" sz="2800" dirty="0">
              <a:latin typeface="+mn-lt"/>
            </a:endParaRPr>
          </a:p>
          <a:p>
            <a:pPr eaLnBrk="1" hangingPunct="1">
              <a:buFont typeface="Arial" panose="020B0604020202020204" pitchFamily="34" charset="0"/>
              <a:buChar char="•"/>
            </a:pPr>
            <a:endParaRPr lang="en-US" altLang="da-DK" sz="2000" dirty="0">
              <a:latin typeface="+mn-lt"/>
            </a:endParaRPr>
          </a:p>
        </p:txBody>
      </p:sp>
      <p:pic>
        <p:nvPicPr>
          <p:cNvPr id="2050" name="Picture 2" descr="http://i00.i.aliimg.com/img/pb/331/063/512/512063331_716.jpg"/>
          <p:cNvPicPr>
            <a:picLocks noChangeAspect="1" noChangeArrowheads="1"/>
          </p:cNvPicPr>
          <p:nvPr/>
        </p:nvPicPr>
        <p:blipFill rotWithShape="1">
          <a:blip r:embed="rId3">
            <a:extLst>
              <a:ext uri="{28A0092B-C50C-407E-A947-70E740481C1C}">
                <a14:useLocalDpi xmlns:a14="http://schemas.microsoft.com/office/drawing/2010/main" val="0"/>
              </a:ext>
            </a:extLst>
          </a:blip>
          <a:srcRect r="25180" b="17448"/>
          <a:stretch/>
        </p:blipFill>
        <p:spPr bwMode="auto">
          <a:xfrm>
            <a:off x="3635896" y="1640306"/>
            <a:ext cx="5328592" cy="502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912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p:txBody>
          <a:bodyPr/>
          <a:lstStyle/>
          <a:p>
            <a:r>
              <a:rPr lang="da-DK" altLang="da-DK" sz="4000" dirty="0" err="1">
                <a:latin typeface="+mn-lt"/>
                <a:ea typeface="ＭＳ Ｐゴシック" panose="020B0600070205080204" pitchFamily="34" charset="-128"/>
              </a:rPr>
              <a:t>What</a:t>
            </a:r>
            <a:r>
              <a:rPr lang="da-DK" altLang="da-DK" sz="4000" dirty="0">
                <a:latin typeface="+mn-lt"/>
                <a:ea typeface="ＭＳ Ｐゴシック" panose="020B0600070205080204" pitchFamily="34" charset="-128"/>
              </a:rPr>
              <a:t> is the </a:t>
            </a:r>
            <a:r>
              <a:rPr lang="da-DK" altLang="da-DK" sz="4000" dirty="0" err="1">
                <a:latin typeface="+mn-lt"/>
                <a:ea typeface="ＭＳ Ｐゴシック" panose="020B0600070205080204" pitchFamily="34" charset="-128"/>
              </a:rPr>
              <a:t>exam</a:t>
            </a:r>
            <a:r>
              <a:rPr lang="da-DK" altLang="da-DK" sz="4000" dirty="0">
                <a:latin typeface="+mn-lt"/>
                <a:ea typeface="ＭＳ Ｐゴシック" panose="020B0600070205080204" pitchFamily="34" charset="-128"/>
              </a:rPr>
              <a:t> </a:t>
            </a:r>
            <a:r>
              <a:rPr lang="da-DK" altLang="da-DK" sz="4000" dirty="0" err="1">
                <a:latin typeface="+mn-lt"/>
                <a:ea typeface="ＭＳ Ｐゴシック" panose="020B0600070205080204" pitchFamily="34" charset="-128"/>
              </a:rPr>
              <a:t>like</a:t>
            </a:r>
            <a:r>
              <a:rPr lang="da-DK" altLang="da-DK" sz="4000" dirty="0">
                <a:latin typeface="+mn-lt"/>
                <a:ea typeface="ＭＳ Ｐゴシック" panose="020B0600070205080204" pitchFamily="34" charset="-128"/>
              </a:rPr>
              <a:t>?</a:t>
            </a:r>
          </a:p>
        </p:txBody>
      </p:sp>
      <p:sp>
        <p:nvSpPr>
          <p:cNvPr id="2" name="Rektangel 1"/>
          <p:cNvSpPr/>
          <p:nvPr/>
        </p:nvSpPr>
        <p:spPr>
          <a:xfrm>
            <a:off x="523006" y="1591047"/>
            <a:ext cx="8620994" cy="5324535"/>
          </a:xfrm>
          <a:prstGeom prst="rect">
            <a:avLst/>
          </a:prstGeom>
        </p:spPr>
        <p:txBody>
          <a:bodyPr wrap="square">
            <a:spAutoFit/>
          </a:bodyPr>
          <a:lstStyle/>
          <a:p>
            <a:r>
              <a:rPr lang="en-US" sz="2000" dirty="0"/>
              <a:t>The examination is an individual oral examination.</a:t>
            </a:r>
            <a:endParaRPr lang="en-US" sz="2800" b="1" dirty="0"/>
          </a:p>
          <a:p>
            <a:endParaRPr lang="en-US" sz="2000" b="1" dirty="0"/>
          </a:p>
          <a:p>
            <a:r>
              <a:rPr lang="en-US" sz="2000" b="1" dirty="0"/>
              <a:t>Hand in before the exam </a:t>
            </a:r>
          </a:p>
          <a:p>
            <a:r>
              <a:rPr lang="en-US" sz="2000" dirty="0"/>
              <a:t>(must be handed in in order to participate in the exam): </a:t>
            </a:r>
            <a:endParaRPr lang="da-DK" sz="2000" dirty="0"/>
          </a:p>
          <a:p>
            <a:pPr marL="342900" lvl="0" indent="-342900">
              <a:buFont typeface="Arial" panose="020B0604020202020204" pitchFamily="34" charset="0"/>
              <a:buChar char="•"/>
            </a:pPr>
            <a:r>
              <a:rPr lang="en-US" sz="2000" dirty="0"/>
              <a:t>Individual reflections on learning outcome during the course. Maximum 4,800 characters.</a:t>
            </a:r>
          </a:p>
          <a:p>
            <a:pPr marL="342900" lvl="0" indent="-342900">
              <a:buFont typeface="Arial" panose="020B0604020202020204" pitchFamily="34" charset="0"/>
              <a:buChar char="•"/>
            </a:pPr>
            <a:r>
              <a:rPr lang="en-US" sz="2000" dirty="0"/>
              <a:t>Digital portfolio (website) of a) your presentations and b) the creative products you have made during the semester</a:t>
            </a:r>
          </a:p>
          <a:p>
            <a:pPr marL="342900" lvl="0" indent="-342900">
              <a:buFont typeface="Arial" panose="020B0604020202020204" pitchFamily="34" charset="0"/>
              <a:buChar char="•"/>
            </a:pPr>
            <a:r>
              <a:rPr lang="en-US" sz="2000" dirty="0"/>
              <a:t>Individual curriculum – list of sources used throughout the semester</a:t>
            </a:r>
            <a:endParaRPr lang="da-DK" sz="2000" dirty="0"/>
          </a:p>
          <a:p>
            <a:r>
              <a:rPr lang="en-US" sz="2000" dirty="0"/>
              <a:t> </a:t>
            </a:r>
            <a:endParaRPr lang="da-DK" sz="2000" dirty="0"/>
          </a:p>
          <a:p>
            <a:r>
              <a:rPr lang="en-US" sz="2000" b="1" dirty="0"/>
              <a:t>Oral examination (20 min.)</a:t>
            </a:r>
            <a:endParaRPr lang="da-DK" sz="2000" b="1" dirty="0"/>
          </a:p>
          <a:p>
            <a:pPr marL="342900" lvl="0" indent="-342900">
              <a:buFont typeface="Arial" panose="020B0604020202020204" pitchFamily="34" charset="0"/>
              <a:buChar char="•"/>
            </a:pPr>
            <a:r>
              <a:rPr lang="en-US" sz="2000" dirty="0"/>
              <a:t>5 min. individual presentation </a:t>
            </a:r>
          </a:p>
          <a:p>
            <a:pPr marL="342900" lvl="0" indent="-342900">
              <a:buFont typeface="Arial" panose="020B0604020202020204" pitchFamily="34" charset="0"/>
              <a:buChar char="•"/>
            </a:pPr>
            <a:r>
              <a:rPr lang="en-US" sz="2000" dirty="0"/>
              <a:t>10 min. examination. Examination is based on what you hand in and your presentation.</a:t>
            </a:r>
          </a:p>
          <a:p>
            <a:pPr marL="342900" lvl="0" indent="-342900">
              <a:buFont typeface="Arial" panose="020B0604020202020204" pitchFamily="34" charset="0"/>
              <a:buChar char="•"/>
            </a:pPr>
            <a:endParaRPr lang="da-DK" sz="2000" dirty="0"/>
          </a:p>
          <a:p>
            <a:r>
              <a:rPr lang="en-US" sz="2000" dirty="0"/>
              <a:t>The examination is done by 2 internal examiners.</a:t>
            </a:r>
            <a:endParaRPr lang="da-DK" sz="2000" dirty="0"/>
          </a:p>
          <a:p>
            <a:r>
              <a:rPr lang="en-US" sz="2000" dirty="0"/>
              <a:t>Dates: 2 December – 5 December</a:t>
            </a:r>
          </a:p>
        </p:txBody>
      </p:sp>
    </p:spTree>
    <p:extLst>
      <p:ext uri="{BB962C8B-B14F-4D97-AF65-F5344CB8AC3E}">
        <p14:creationId xmlns:p14="http://schemas.microsoft.com/office/powerpoint/2010/main" val="264308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Presentations</a:t>
            </a:r>
          </a:p>
        </p:txBody>
      </p:sp>
      <p:sp>
        <p:nvSpPr>
          <p:cNvPr id="6" name="Pladsholder til tekst 5"/>
          <p:cNvSpPr>
            <a:spLocks noGrp="1"/>
          </p:cNvSpPr>
          <p:nvPr>
            <p:ph type="body" sz="quarter" idx="13"/>
          </p:nvPr>
        </p:nvSpPr>
        <p:spPr>
          <a:xfrm>
            <a:off x="526594" y="1970112"/>
            <a:ext cx="4189422" cy="3925887"/>
          </a:xfrm>
        </p:spPr>
        <p:txBody>
          <a:bodyPr>
            <a:normAutofit/>
          </a:bodyPr>
          <a:lstStyle/>
          <a:p>
            <a:pPr marL="0" indent="0">
              <a:buNone/>
            </a:pPr>
            <a:r>
              <a:rPr lang="da-DK" sz="2800" dirty="0">
                <a:ea typeface="ＭＳ Ｐゴシック" panose="020B0600070205080204" pitchFamily="34" charset="-128"/>
              </a:rPr>
              <a:t>Presentations (</a:t>
            </a:r>
            <a:r>
              <a:rPr lang="da-DK" sz="2800" dirty="0" err="1">
                <a:ea typeface="ＭＳ Ｐゴシック" panose="020B0600070205080204" pitchFamily="34" charset="-128"/>
              </a:rPr>
              <a:t>week</a:t>
            </a:r>
            <a:r>
              <a:rPr lang="da-DK" sz="2800" dirty="0">
                <a:ea typeface="ＭＳ Ｐゴシック" panose="020B0600070205080204" pitchFamily="34" charset="-128"/>
              </a:rPr>
              <a:t> 41, 46 and 48) </a:t>
            </a:r>
            <a:r>
              <a:rPr lang="da-DK" sz="2800" dirty="0" err="1">
                <a:ea typeface="ＭＳ Ｐゴシック" panose="020B0600070205080204" pitchFamily="34" charset="-128"/>
              </a:rPr>
              <a:t>will</a:t>
            </a:r>
            <a:r>
              <a:rPr lang="da-DK" sz="2800" dirty="0">
                <a:ea typeface="ＭＳ Ｐゴシック" panose="020B0600070205080204" pitchFamily="34" charset="-128"/>
              </a:rPr>
              <a:t> </a:t>
            </a:r>
            <a:r>
              <a:rPr lang="da-DK" sz="2800" dirty="0" err="1">
                <a:ea typeface="ＭＳ Ｐゴシック" panose="020B0600070205080204" pitchFamily="34" charset="-128"/>
              </a:rPr>
              <a:t>be</a:t>
            </a:r>
            <a:r>
              <a:rPr lang="da-DK" sz="2800" dirty="0">
                <a:ea typeface="ＭＳ Ｐゴシック" panose="020B0600070205080204" pitchFamily="34" charset="-128"/>
              </a:rPr>
              <a:t> </a:t>
            </a:r>
            <a:r>
              <a:rPr lang="da-DK" sz="2800" dirty="0" err="1">
                <a:ea typeface="ＭＳ Ｐゴシック" panose="020B0600070205080204" pitchFamily="34" charset="-128"/>
              </a:rPr>
              <a:t>recorded</a:t>
            </a:r>
            <a:r>
              <a:rPr lang="da-DK" sz="2800" dirty="0">
                <a:ea typeface="ＭＳ Ｐゴシック" panose="020B0600070205080204" pitchFamily="34" charset="-128"/>
              </a:rPr>
              <a:t> and given to the </a:t>
            </a:r>
            <a:r>
              <a:rPr lang="da-DK" sz="2800" dirty="0" err="1">
                <a:ea typeface="ＭＳ Ｐゴシック" panose="020B0600070205080204" pitchFamily="34" charset="-128"/>
              </a:rPr>
              <a:t>group</a:t>
            </a:r>
            <a:r>
              <a:rPr lang="da-DK" sz="2800" dirty="0">
                <a:ea typeface="ＭＳ Ｐゴシック" panose="020B0600070205080204" pitchFamily="34" charset="-128"/>
              </a:rPr>
              <a:t> as ”feedback”. </a:t>
            </a:r>
          </a:p>
          <a:p>
            <a:pPr marL="0" indent="0">
              <a:buNone/>
            </a:pPr>
            <a:r>
              <a:rPr lang="da-DK" sz="2800" dirty="0">
                <a:ea typeface="ＭＳ Ｐゴシック" panose="020B0600070205080204" pitchFamily="34" charset="-128"/>
              </a:rPr>
              <a:t>Please </a:t>
            </a:r>
            <a:r>
              <a:rPr lang="da-DK" sz="2800" dirty="0" err="1">
                <a:ea typeface="ＭＳ Ｐゴシック" panose="020B0600070205080204" pitchFamily="34" charset="-128"/>
              </a:rPr>
              <a:t>reflect</a:t>
            </a:r>
            <a:r>
              <a:rPr lang="da-DK" sz="2800" dirty="0">
                <a:ea typeface="ＭＳ Ｐゴシック" panose="020B0600070205080204" pitchFamily="34" charset="-128"/>
              </a:rPr>
              <a:t>.</a:t>
            </a:r>
          </a:p>
          <a:p>
            <a:pPr marL="0" indent="0">
              <a:buNone/>
            </a:pPr>
            <a:endParaRPr lang="da-DK" sz="2800" dirty="0">
              <a:ea typeface="ＭＳ Ｐゴシック" panose="020B0600070205080204" pitchFamily="34" charset="-128"/>
            </a:endParaRPr>
          </a:p>
          <a:p>
            <a:pPr marL="0" indent="0">
              <a:buNone/>
            </a:pPr>
            <a:endParaRPr lang="da-DK" sz="2800" dirty="0">
              <a:ea typeface="ＭＳ Ｐゴシック" panose="020B0600070205080204" pitchFamily="34" charset="-128"/>
            </a:endParaRPr>
          </a:p>
          <a:p>
            <a:pPr marL="0" indent="0">
              <a:buNone/>
            </a:pPr>
            <a:endParaRPr lang="da-DK" sz="2800" dirty="0">
              <a:ea typeface="ＭＳ Ｐゴシック" panose="020B0600070205080204" pitchFamily="34" charset="-128"/>
            </a:endParaRPr>
          </a:p>
          <a:p>
            <a:pPr marL="0" indent="0">
              <a:buNone/>
            </a:pPr>
            <a:endParaRPr lang="da-DK" sz="2800" dirty="0">
              <a:ea typeface="ＭＳ Ｐゴシック" panose="020B0600070205080204" pitchFamily="34" charset="-128"/>
            </a:endParaRPr>
          </a:p>
        </p:txBody>
      </p:sp>
      <p:pic>
        <p:nvPicPr>
          <p:cNvPr id="2050" name="Picture 2" descr="http://images.mysecuritysign.com/img/lg/K/video-recorded-surveillance-sign-k-4174.png"/>
          <p:cNvPicPr>
            <a:picLocks noChangeAspect="1" noChangeArrowheads="1"/>
          </p:cNvPicPr>
          <p:nvPr/>
        </p:nvPicPr>
        <p:blipFill rotWithShape="1">
          <a:blip r:embed="rId2">
            <a:extLst>
              <a:ext uri="{28A0092B-C50C-407E-A947-70E740481C1C}">
                <a14:useLocalDpi xmlns:a14="http://schemas.microsoft.com/office/drawing/2010/main" val="0"/>
              </a:ext>
            </a:extLst>
          </a:blip>
          <a:srcRect l="3307" t="2548" r="5319" b="7601"/>
          <a:stretch/>
        </p:blipFill>
        <p:spPr bwMode="auto">
          <a:xfrm>
            <a:off x="4932040" y="1788624"/>
            <a:ext cx="3881108" cy="3816425"/>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737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tatic1.squarespace.com/static/54da4b92e4b0fd1bf8e1b757/t/56044f79e4b0eddafbc53fa0/1443123073459/2Creative-meeting-and-teamwork-concept-1.jpg?format=1000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76"/>
            <a:ext cx="9144000" cy="684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341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2" name="TextBox 3"/>
          <p:cNvSpPr txBox="1">
            <a:spLocks noChangeArrowheads="1"/>
          </p:cNvSpPr>
          <p:nvPr/>
        </p:nvSpPr>
        <p:spPr bwMode="auto">
          <a:xfrm>
            <a:off x="395536" y="1465620"/>
            <a:ext cx="813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indent="0" eaLnBrk="1" hangingPunct="1"/>
            <a:r>
              <a:rPr lang="da-DK" altLang="da-DK" sz="2800" b="1" dirty="0">
                <a:latin typeface="+mn-lt"/>
              </a:rPr>
              <a:t>Creative </a:t>
            </a:r>
            <a:r>
              <a:rPr lang="da-DK" altLang="da-DK" sz="2800" b="1" dirty="0" err="1">
                <a:latin typeface="+mn-lt"/>
              </a:rPr>
              <a:t>process</a:t>
            </a:r>
            <a:endParaRPr lang="da-DK" altLang="da-DK" sz="2800" b="1" dirty="0">
              <a:latin typeface="+mn-lt"/>
            </a:endParaRPr>
          </a:p>
        </p:txBody>
      </p:sp>
      <p:sp>
        <p:nvSpPr>
          <p:cNvPr id="5" name="TextBox 1"/>
          <p:cNvSpPr txBox="1">
            <a:spLocks noChangeArrowheads="1"/>
          </p:cNvSpPr>
          <p:nvPr/>
        </p:nvSpPr>
        <p:spPr bwMode="auto">
          <a:xfrm>
            <a:off x="395536" y="476250"/>
            <a:ext cx="72795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da-DK" altLang="da-DK" sz="4000" spc="-250" dirty="0">
                <a:latin typeface="VIA Type Office" panose="02000503000000020004" pitchFamily="2" charset="0"/>
                <a:cs typeface="+mj-cs"/>
              </a:rPr>
              <a:t>Creative marketing – central model</a:t>
            </a:r>
            <a:endParaRPr lang="en-US" altLang="da-DK" sz="4000" spc="-250" dirty="0">
              <a:latin typeface="VIA Type Office" panose="02000503000000020004" pitchFamily="2" charset="0"/>
              <a:cs typeface="+mj-cs"/>
            </a:endParaRPr>
          </a:p>
        </p:txBody>
      </p:sp>
      <p:pic>
        <p:nvPicPr>
          <p:cNvPr id="1028" name="Picture 4" descr="Solve big problems and test new ideas in 5 days or less | by goDonate by  WPNC | Medium">
            <a:extLst>
              <a:ext uri="{FF2B5EF4-FFF2-40B4-BE49-F238E27FC236}">
                <a16:creationId xmlns:a16="http://schemas.microsoft.com/office/drawing/2014/main" id="{B9C4B16E-FACB-4004-8484-FDAB98787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180" y="2132856"/>
            <a:ext cx="7211640" cy="4200780"/>
          </a:xfrm>
          <a:prstGeom prst="rect">
            <a:avLst/>
          </a:prstGeom>
          <a:noFill/>
          <a:extLst>
            <a:ext uri="{909E8E84-426E-40DD-AFC4-6F175D3DCCD1}">
              <a14:hiddenFill xmlns:a14="http://schemas.microsoft.com/office/drawing/2010/main">
                <a:solidFill>
                  <a:srgbClr val="FFFFFF"/>
                </a:solidFill>
              </a14:hiddenFill>
            </a:ext>
          </a:extLst>
        </p:spPr>
      </p:pic>
      <p:sp>
        <p:nvSpPr>
          <p:cNvPr id="2" name="Rektangel 1">
            <a:extLst>
              <a:ext uri="{FF2B5EF4-FFF2-40B4-BE49-F238E27FC236}">
                <a16:creationId xmlns:a16="http://schemas.microsoft.com/office/drawing/2014/main" id="{5EDCABA0-8FAA-4935-8F6B-5CCCA3824EED}"/>
              </a:ext>
            </a:extLst>
          </p:cNvPr>
          <p:cNvSpPr/>
          <p:nvPr/>
        </p:nvSpPr>
        <p:spPr>
          <a:xfrm>
            <a:off x="539552" y="6413392"/>
            <a:ext cx="3691010" cy="369332"/>
          </a:xfrm>
          <a:prstGeom prst="rect">
            <a:avLst/>
          </a:prstGeom>
        </p:spPr>
        <p:txBody>
          <a:bodyPr wrap="none">
            <a:spAutoFit/>
          </a:bodyPr>
          <a:lstStyle/>
          <a:p>
            <a:r>
              <a:rPr lang="da-DK" dirty="0">
                <a:hlinkClick r:id="rId4"/>
              </a:rPr>
              <a:t>https://youtu.be/K2vSQPh6MCE</a:t>
            </a:r>
            <a:r>
              <a:rPr lang="da-DK" dirty="0"/>
              <a:t> </a:t>
            </a:r>
          </a:p>
        </p:txBody>
      </p:sp>
    </p:spTree>
    <p:extLst>
      <p:ext uri="{BB962C8B-B14F-4D97-AF65-F5344CB8AC3E}">
        <p14:creationId xmlns:p14="http://schemas.microsoft.com/office/powerpoint/2010/main" val="189515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504CAE46-0B6D-4130-BE15-0C5EA4DC57FF}"/>
              </a:ext>
            </a:extLst>
          </p:cNvPr>
          <p:cNvSpPr txBox="1">
            <a:spLocks noChangeArrowheads="1"/>
          </p:cNvSpPr>
          <p:nvPr/>
        </p:nvSpPr>
        <p:spPr bwMode="auto">
          <a:xfrm>
            <a:off x="395536" y="435610"/>
            <a:ext cx="40842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da-DK" altLang="da-DK" sz="4000" spc="-250" dirty="0">
                <a:latin typeface="VIA Type Office" panose="02000503000000020004" pitchFamily="2" charset="0"/>
                <a:cs typeface="+mj-cs"/>
              </a:rPr>
              <a:t>Group </a:t>
            </a:r>
            <a:r>
              <a:rPr lang="da-DK" altLang="da-DK" sz="4000" spc="-250" dirty="0" err="1">
                <a:latin typeface="VIA Type Office" panose="02000503000000020004" pitchFamily="2" charset="0"/>
                <a:cs typeface="+mj-cs"/>
              </a:rPr>
              <a:t>organization</a:t>
            </a:r>
            <a:endParaRPr lang="en-US" altLang="da-DK" sz="4000" spc="-250" dirty="0">
              <a:latin typeface="VIA Type Office" panose="02000503000000020004" pitchFamily="2" charset="0"/>
              <a:cs typeface="+mj-cs"/>
            </a:endParaRPr>
          </a:p>
        </p:txBody>
      </p:sp>
      <p:pic>
        <p:nvPicPr>
          <p:cNvPr id="5" name="Billede 4">
            <a:extLst>
              <a:ext uri="{FF2B5EF4-FFF2-40B4-BE49-F238E27FC236}">
                <a16:creationId xmlns:a16="http://schemas.microsoft.com/office/drawing/2014/main" id="{88179F67-CA99-A44E-F14F-83CB4E2E0671}"/>
              </a:ext>
            </a:extLst>
          </p:cNvPr>
          <p:cNvPicPr>
            <a:picLocks noChangeAspect="1"/>
          </p:cNvPicPr>
          <p:nvPr/>
        </p:nvPicPr>
        <p:blipFill>
          <a:blip r:embed="rId3"/>
          <a:stretch>
            <a:fillRect/>
          </a:stretch>
        </p:blipFill>
        <p:spPr>
          <a:xfrm>
            <a:off x="1542356" y="1130052"/>
            <a:ext cx="3240360" cy="5562930"/>
          </a:xfrm>
          <a:prstGeom prst="rect">
            <a:avLst/>
          </a:prstGeom>
        </p:spPr>
      </p:pic>
      <p:pic>
        <p:nvPicPr>
          <p:cNvPr id="7" name="Billede 6">
            <a:extLst>
              <a:ext uri="{FF2B5EF4-FFF2-40B4-BE49-F238E27FC236}">
                <a16:creationId xmlns:a16="http://schemas.microsoft.com/office/drawing/2014/main" id="{26CC9B05-3F88-626D-0EE1-BF90A76EB659}"/>
              </a:ext>
            </a:extLst>
          </p:cNvPr>
          <p:cNvPicPr>
            <a:picLocks noChangeAspect="1"/>
          </p:cNvPicPr>
          <p:nvPr/>
        </p:nvPicPr>
        <p:blipFill>
          <a:blip r:embed="rId4"/>
          <a:stretch>
            <a:fillRect/>
          </a:stretch>
        </p:blipFill>
        <p:spPr>
          <a:xfrm>
            <a:off x="4572000" y="1250446"/>
            <a:ext cx="2968140" cy="5562930"/>
          </a:xfrm>
          <a:prstGeom prst="rect">
            <a:avLst/>
          </a:prstGeom>
        </p:spPr>
      </p:pic>
    </p:spTree>
    <p:extLst>
      <p:ext uri="{BB962C8B-B14F-4D97-AF65-F5344CB8AC3E}">
        <p14:creationId xmlns:p14="http://schemas.microsoft.com/office/powerpoint/2010/main" val="26184810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FC5589B-28BF-48F6-9855-AE7EF61A47FF}"/>
              </a:ext>
            </a:extLst>
          </p:cNvPr>
          <p:cNvSpPr txBox="1">
            <a:spLocks noChangeArrowheads="1"/>
          </p:cNvSpPr>
          <p:nvPr/>
        </p:nvSpPr>
        <p:spPr bwMode="auto">
          <a:xfrm>
            <a:off x="971600" y="1484784"/>
            <a:ext cx="712879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6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DOES CREATIVITY MATTER?</a:t>
            </a:r>
            <a:endPar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19201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117C5EB2-6F1E-BDB2-64BA-D7393B8DC2E4}"/>
              </a:ext>
            </a:extLst>
          </p:cNvPr>
          <p:cNvPicPr>
            <a:picLocks noChangeAspect="1"/>
          </p:cNvPicPr>
          <p:nvPr/>
        </p:nvPicPr>
        <p:blipFill>
          <a:blip r:embed="rId3"/>
          <a:stretch>
            <a:fillRect/>
          </a:stretch>
        </p:blipFill>
        <p:spPr>
          <a:xfrm>
            <a:off x="0" y="902704"/>
            <a:ext cx="9144000" cy="5052592"/>
          </a:xfrm>
          <a:prstGeom prst="rect">
            <a:avLst/>
          </a:prstGeom>
        </p:spPr>
      </p:pic>
    </p:spTree>
    <p:extLst>
      <p:ext uri="{BB962C8B-B14F-4D97-AF65-F5344CB8AC3E}">
        <p14:creationId xmlns:p14="http://schemas.microsoft.com/office/powerpoint/2010/main" val="1292903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D5CBB24D-87B3-B267-D08C-3BDE969A2D8F}"/>
              </a:ext>
            </a:extLst>
          </p:cNvPr>
          <p:cNvPicPr>
            <a:picLocks noChangeAspect="1"/>
          </p:cNvPicPr>
          <p:nvPr/>
        </p:nvPicPr>
        <p:blipFill>
          <a:blip r:embed="rId3"/>
          <a:stretch>
            <a:fillRect/>
          </a:stretch>
        </p:blipFill>
        <p:spPr>
          <a:xfrm>
            <a:off x="0" y="871194"/>
            <a:ext cx="9144000" cy="5115612"/>
          </a:xfrm>
          <a:prstGeom prst="rect">
            <a:avLst/>
          </a:prstGeom>
        </p:spPr>
      </p:pic>
    </p:spTree>
    <p:extLst>
      <p:ext uri="{BB962C8B-B14F-4D97-AF65-F5344CB8AC3E}">
        <p14:creationId xmlns:p14="http://schemas.microsoft.com/office/powerpoint/2010/main" val="252039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3A8A6E43-BC86-E7AF-6A68-5071B4BF991D}"/>
              </a:ext>
            </a:extLst>
          </p:cNvPr>
          <p:cNvPicPr>
            <a:picLocks noChangeAspect="1"/>
          </p:cNvPicPr>
          <p:nvPr/>
        </p:nvPicPr>
        <p:blipFill>
          <a:blip r:embed="rId3"/>
          <a:stretch>
            <a:fillRect/>
          </a:stretch>
        </p:blipFill>
        <p:spPr>
          <a:xfrm>
            <a:off x="0" y="853137"/>
            <a:ext cx="9144000" cy="5151726"/>
          </a:xfrm>
          <a:prstGeom prst="rect">
            <a:avLst/>
          </a:prstGeom>
        </p:spPr>
      </p:pic>
    </p:spTree>
    <p:extLst>
      <p:ext uri="{BB962C8B-B14F-4D97-AF65-F5344CB8AC3E}">
        <p14:creationId xmlns:p14="http://schemas.microsoft.com/office/powerpoint/2010/main" val="3199623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FE863F3-24A7-834C-07EA-AE676FBC5323}"/>
              </a:ext>
            </a:extLst>
          </p:cNvPr>
          <p:cNvPicPr>
            <a:picLocks noChangeAspect="1"/>
          </p:cNvPicPr>
          <p:nvPr/>
        </p:nvPicPr>
        <p:blipFill>
          <a:blip r:embed="rId3"/>
          <a:stretch>
            <a:fillRect/>
          </a:stretch>
        </p:blipFill>
        <p:spPr>
          <a:xfrm>
            <a:off x="0" y="851770"/>
            <a:ext cx="9144000" cy="5154460"/>
          </a:xfrm>
          <a:prstGeom prst="rect">
            <a:avLst/>
          </a:prstGeom>
        </p:spPr>
      </p:pic>
    </p:spTree>
    <p:extLst>
      <p:ext uri="{BB962C8B-B14F-4D97-AF65-F5344CB8AC3E}">
        <p14:creationId xmlns:p14="http://schemas.microsoft.com/office/powerpoint/2010/main" val="16086190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7C8DEA7-21DB-3E62-6C51-A832C8265FF2}"/>
              </a:ext>
            </a:extLst>
          </p:cNvPr>
          <p:cNvPicPr>
            <a:picLocks noChangeAspect="1"/>
          </p:cNvPicPr>
          <p:nvPr/>
        </p:nvPicPr>
        <p:blipFill>
          <a:blip r:embed="rId3"/>
          <a:stretch>
            <a:fillRect/>
          </a:stretch>
        </p:blipFill>
        <p:spPr>
          <a:xfrm>
            <a:off x="818626" y="361522"/>
            <a:ext cx="7506748" cy="6134956"/>
          </a:xfrm>
          <a:prstGeom prst="rect">
            <a:avLst/>
          </a:prstGeom>
        </p:spPr>
      </p:pic>
      <p:cxnSp>
        <p:nvCxnSpPr>
          <p:cNvPr id="7" name="Lige forbindelse 6">
            <a:extLst>
              <a:ext uri="{FF2B5EF4-FFF2-40B4-BE49-F238E27FC236}">
                <a16:creationId xmlns:a16="http://schemas.microsoft.com/office/drawing/2014/main" id="{627719B9-0FB4-315A-9C2E-D6172C26C544}"/>
              </a:ext>
            </a:extLst>
          </p:cNvPr>
          <p:cNvCxnSpPr/>
          <p:nvPr/>
        </p:nvCxnSpPr>
        <p:spPr>
          <a:xfrm>
            <a:off x="971600" y="2564904"/>
            <a:ext cx="237626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Lige forbindelse 7">
            <a:extLst>
              <a:ext uri="{FF2B5EF4-FFF2-40B4-BE49-F238E27FC236}">
                <a16:creationId xmlns:a16="http://schemas.microsoft.com/office/drawing/2014/main" id="{2C8A5AFB-1284-BE6C-EF7E-518D9483A44F}"/>
              </a:ext>
            </a:extLst>
          </p:cNvPr>
          <p:cNvCxnSpPr/>
          <p:nvPr/>
        </p:nvCxnSpPr>
        <p:spPr>
          <a:xfrm>
            <a:off x="971600" y="3933056"/>
            <a:ext cx="237626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9" name="Lige forbindelse 8">
            <a:extLst>
              <a:ext uri="{FF2B5EF4-FFF2-40B4-BE49-F238E27FC236}">
                <a16:creationId xmlns:a16="http://schemas.microsoft.com/office/drawing/2014/main" id="{927B50A4-1F79-2F05-8E88-0B5BB8459F8D}"/>
              </a:ext>
            </a:extLst>
          </p:cNvPr>
          <p:cNvCxnSpPr/>
          <p:nvPr/>
        </p:nvCxnSpPr>
        <p:spPr>
          <a:xfrm>
            <a:off x="971600" y="5661248"/>
            <a:ext cx="2376264"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42563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Pladsholder til indhold 2">
            <a:extLst>
              <a:ext uri="{FF2B5EF4-FFF2-40B4-BE49-F238E27FC236}">
                <a16:creationId xmlns:a16="http://schemas.microsoft.com/office/drawing/2014/main" id="{97D326AD-391D-6A07-694E-FD8296B0ACC9}"/>
              </a:ext>
            </a:extLst>
          </p:cNvPr>
          <p:cNvSpPr>
            <a:spLocks noGrp="1"/>
          </p:cNvSpPr>
          <p:nvPr>
            <p:ph type="body" sz="quarter" idx="13"/>
          </p:nvPr>
        </p:nvSpPr>
        <p:spPr>
          <a:xfrm>
            <a:off x="576263" y="1916113"/>
            <a:ext cx="7991474" cy="3925887"/>
          </a:xfrm>
        </p:spPr>
        <p:txBody>
          <a:bodyPr>
            <a:normAutofit/>
          </a:bodyPr>
          <a:lstStyle/>
          <a:p>
            <a:endParaRPr lang="da-DK" altLang="da-DK" sz="2800" dirty="0">
              <a:ea typeface="ＭＳ Ｐゴシック" panose="020B0600070205080204" pitchFamily="34" charset="-128"/>
            </a:endParaRPr>
          </a:p>
          <a:p>
            <a:r>
              <a:rPr lang="da-DK" altLang="da-DK" sz="2800" dirty="0">
                <a:ea typeface="ＭＳ Ｐゴシック" panose="020B0600070205080204" pitchFamily="34" charset="-128"/>
              </a:rPr>
              <a:t>Find én reklamefilm, som I mener er god. </a:t>
            </a:r>
          </a:p>
          <a:p>
            <a:endParaRPr lang="da-DK" altLang="da-DK" sz="2800" dirty="0">
              <a:ea typeface="ＭＳ Ｐゴシック" panose="020B0600070205080204" pitchFamily="34" charset="-128"/>
            </a:endParaRPr>
          </a:p>
          <a:p>
            <a:r>
              <a:rPr lang="da-DK" altLang="da-DK" sz="2800" dirty="0">
                <a:ea typeface="ＭＳ Ｐゴシック" panose="020B0600070205080204" pitchFamily="34" charset="-128"/>
              </a:rPr>
              <a:t>Hvorfor er den god? </a:t>
            </a:r>
          </a:p>
          <a:p>
            <a:r>
              <a:rPr lang="da-DK" altLang="da-DK" sz="2800" dirty="0">
                <a:ea typeface="ＭＳ Ｐゴシック" panose="020B0600070205080204" pitchFamily="34" charset="-128"/>
              </a:rPr>
              <a:t>Skriv en liste over ting der gør den god.</a:t>
            </a:r>
          </a:p>
          <a:p>
            <a:endParaRPr lang="da-DK" altLang="da-DK" sz="2800" dirty="0">
              <a:ea typeface="ＭＳ Ｐゴシック" panose="020B0600070205080204" pitchFamily="34" charset="-128"/>
            </a:endParaRPr>
          </a:p>
          <a:p>
            <a:r>
              <a:rPr lang="da-DK" altLang="da-DK" sz="2800" dirty="0">
                <a:ea typeface="ＭＳ Ｐゴシック" panose="020B0600070205080204" pitchFamily="34" charset="-128"/>
              </a:rPr>
              <a:t>10 min. til at finde reklamen</a:t>
            </a:r>
          </a:p>
          <a:p>
            <a:r>
              <a:rPr lang="da-DK" altLang="da-DK" sz="2800" dirty="0">
                <a:ea typeface="ＭＳ Ｐゴシック" panose="020B0600070205080204" pitchFamily="34" charset="-128"/>
              </a:rPr>
              <a:t>10 min. til at lave listen </a:t>
            </a:r>
          </a:p>
          <a:p>
            <a:endParaRPr lang="da-DK" altLang="da-DK" sz="2800" dirty="0">
              <a:ea typeface="ＭＳ Ｐゴシック" panose="020B0600070205080204" pitchFamily="34" charset="-128"/>
            </a:endParaRPr>
          </a:p>
          <a:p>
            <a:endParaRPr lang="da-DK" altLang="da-DK" sz="2800" dirty="0">
              <a:ea typeface="ＭＳ Ｐゴシック" panose="020B0600070205080204" pitchFamily="34" charset="-128"/>
            </a:endParaRPr>
          </a:p>
        </p:txBody>
      </p:sp>
      <p:sp>
        <p:nvSpPr>
          <p:cNvPr id="6" name="Titel 1">
            <a:extLst>
              <a:ext uri="{FF2B5EF4-FFF2-40B4-BE49-F238E27FC236}">
                <a16:creationId xmlns:a16="http://schemas.microsoft.com/office/drawing/2014/main" id="{5DAF7644-DED3-CF23-04D3-EA56A3666741}"/>
              </a:ext>
            </a:extLst>
          </p:cNvPr>
          <p:cNvSpPr>
            <a:spLocks noGrp="1"/>
          </p:cNvSpPr>
          <p:nvPr>
            <p:ph type="title"/>
          </p:nvPr>
        </p:nvSpPr>
        <p:spPr>
          <a:xfrm>
            <a:off x="523006" y="584199"/>
            <a:ext cx="8044732" cy="1194905"/>
          </a:xfrm>
        </p:spPr>
        <p:txBody>
          <a:bodyPr/>
          <a:lstStyle/>
          <a:p>
            <a:r>
              <a:rPr lang="da-DK" altLang="da-DK" sz="4000" dirty="0">
                <a:latin typeface="+mn-lt"/>
                <a:ea typeface="ＭＳ Ｐゴシック" panose="020B0600070205080204" pitchFamily="34" charset="-128"/>
              </a:rPr>
              <a:t>Opgave</a:t>
            </a:r>
          </a:p>
        </p:txBody>
      </p:sp>
    </p:spTree>
    <p:extLst>
      <p:ext uri="{BB962C8B-B14F-4D97-AF65-F5344CB8AC3E}">
        <p14:creationId xmlns:p14="http://schemas.microsoft.com/office/powerpoint/2010/main" val="399086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F15CEDAE-648E-F3EB-5714-420DE4EE0663}"/>
              </a:ext>
            </a:extLst>
          </p:cNvPr>
          <p:cNvPicPr>
            <a:picLocks noChangeAspect="1"/>
          </p:cNvPicPr>
          <p:nvPr/>
        </p:nvPicPr>
        <p:blipFill>
          <a:blip r:embed="rId3"/>
          <a:stretch>
            <a:fillRect/>
          </a:stretch>
        </p:blipFill>
        <p:spPr>
          <a:xfrm>
            <a:off x="908198" y="0"/>
            <a:ext cx="7327604" cy="6858000"/>
          </a:xfrm>
          <a:prstGeom prst="rect">
            <a:avLst/>
          </a:prstGeom>
        </p:spPr>
      </p:pic>
    </p:spTree>
    <p:extLst>
      <p:ext uri="{BB962C8B-B14F-4D97-AF65-F5344CB8AC3E}">
        <p14:creationId xmlns:p14="http://schemas.microsoft.com/office/powerpoint/2010/main" val="2108311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9234EC66-8BDF-1A8F-53F4-F5D6C119A246}"/>
              </a:ext>
            </a:extLst>
          </p:cNvPr>
          <p:cNvPicPr>
            <a:picLocks noChangeAspect="1"/>
          </p:cNvPicPr>
          <p:nvPr/>
        </p:nvPicPr>
        <p:blipFill>
          <a:blip r:embed="rId3"/>
          <a:stretch>
            <a:fillRect/>
          </a:stretch>
        </p:blipFill>
        <p:spPr>
          <a:xfrm>
            <a:off x="828152" y="280548"/>
            <a:ext cx="7487695" cy="6296904"/>
          </a:xfrm>
          <a:prstGeom prst="rect">
            <a:avLst/>
          </a:prstGeom>
        </p:spPr>
      </p:pic>
    </p:spTree>
    <p:extLst>
      <p:ext uri="{BB962C8B-B14F-4D97-AF65-F5344CB8AC3E}">
        <p14:creationId xmlns:p14="http://schemas.microsoft.com/office/powerpoint/2010/main" val="2400738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BCEE8"/>
        </a:solidFill>
        <a:effectLst/>
      </p:bgPr>
    </p:bg>
    <p:spTree>
      <p:nvGrpSpPr>
        <p:cNvPr id="1" name=""/>
        <p:cNvGrpSpPr/>
        <p:nvPr/>
      </p:nvGrpSpPr>
      <p:grpSpPr>
        <a:xfrm>
          <a:off x="0" y="0"/>
          <a:ext cx="0" cy="0"/>
          <a:chOff x="0" y="0"/>
          <a:chExt cx="0" cy="0"/>
        </a:xfrm>
      </p:grpSpPr>
      <p:sp>
        <p:nvSpPr>
          <p:cNvPr id="6146" name="Titel 1"/>
          <p:cNvSpPr>
            <a:spLocks noGrp="1"/>
          </p:cNvSpPr>
          <p:nvPr>
            <p:ph type="title"/>
          </p:nvPr>
        </p:nvSpPr>
        <p:spPr>
          <a:xfrm>
            <a:off x="523006" y="584199"/>
            <a:ext cx="8044732" cy="1194905"/>
          </a:xfrm>
        </p:spPr>
        <p:txBody>
          <a:bodyPr/>
          <a:lstStyle/>
          <a:p>
            <a:r>
              <a:rPr lang="da-DK" altLang="da-DK" dirty="0" err="1">
                <a:ea typeface="ＭＳ Ｐゴシック" panose="020B0600070205080204" pitchFamily="34" charset="-128"/>
              </a:rPr>
              <a:t>Effective</a:t>
            </a:r>
            <a:r>
              <a:rPr lang="da-DK" altLang="da-DK" dirty="0">
                <a:ea typeface="ＭＳ Ｐゴシック" panose="020B0600070205080204" pitchFamily="34" charset="-128"/>
              </a:rPr>
              <a:t> marketing </a:t>
            </a:r>
            <a:br>
              <a:rPr lang="da-DK" altLang="da-DK" dirty="0">
                <a:ea typeface="ＭＳ Ｐゴシック" panose="020B0600070205080204" pitchFamily="34" charset="-128"/>
              </a:rPr>
            </a:br>
            <a:endParaRPr lang="da-DK" altLang="da-DK" dirty="0">
              <a:ea typeface="ＭＳ Ｐゴシック" panose="020B0600070205080204" pitchFamily="34" charset="-128"/>
            </a:endParaRPr>
          </a:p>
        </p:txBody>
      </p:sp>
      <p:pic>
        <p:nvPicPr>
          <p:cNvPr id="3074" name="Picture 2" descr="How to Get Your Call-to-Action to Actually Cause Action">
            <a:extLst>
              <a:ext uri="{FF2B5EF4-FFF2-40B4-BE49-F238E27FC236}">
                <a16:creationId xmlns:a16="http://schemas.microsoft.com/office/drawing/2014/main" id="{B5B0F344-5C77-4F7A-8A79-2DDF938DC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79104"/>
            <a:ext cx="9144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522374"/>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9399A1B5-95DA-AFDD-9708-D4136A45A25E}"/>
              </a:ext>
            </a:extLst>
          </p:cNvPr>
          <p:cNvPicPr>
            <a:picLocks noChangeAspect="1"/>
          </p:cNvPicPr>
          <p:nvPr/>
        </p:nvPicPr>
        <p:blipFill>
          <a:blip r:embed="rId3"/>
          <a:stretch>
            <a:fillRect/>
          </a:stretch>
        </p:blipFill>
        <p:spPr>
          <a:xfrm>
            <a:off x="823389" y="1504681"/>
            <a:ext cx="7497221" cy="3848637"/>
          </a:xfrm>
          <a:prstGeom prst="rect">
            <a:avLst/>
          </a:prstGeom>
        </p:spPr>
      </p:pic>
    </p:spTree>
    <p:extLst>
      <p:ext uri="{BB962C8B-B14F-4D97-AF65-F5344CB8AC3E}">
        <p14:creationId xmlns:p14="http://schemas.microsoft.com/office/powerpoint/2010/main" val="36834593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10101"/>
        </a:solidFill>
        <a:effectLst/>
      </p:bgPr>
    </p:bg>
    <p:spTree>
      <p:nvGrpSpPr>
        <p:cNvPr id="1" name=""/>
        <p:cNvGrpSpPr/>
        <p:nvPr/>
      </p:nvGrpSpPr>
      <p:grpSpPr>
        <a:xfrm>
          <a:off x="0" y="0"/>
          <a:ext cx="0" cy="0"/>
          <a:chOff x="0" y="0"/>
          <a:chExt cx="0" cy="0"/>
        </a:xfrm>
      </p:grpSpPr>
      <p:pic>
        <p:nvPicPr>
          <p:cNvPr id="2" name="Onlinemedier 1" title="Nike Commercial 2015 - Just Do It">
            <a:hlinkClick r:id="" action="ppaction://media"/>
            <a:extLst>
              <a:ext uri="{FF2B5EF4-FFF2-40B4-BE49-F238E27FC236}">
                <a16:creationId xmlns:a16="http://schemas.microsoft.com/office/drawing/2014/main" id="{45BBB7FB-987C-5022-08B2-352EEF06B808}"/>
              </a:ext>
            </a:extLst>
          </p:cNvPr>
          <p:cNvPicPr>
            <a:picLocks noRot="1" noChangeAspect="1"/>
          </p:cNvPicPr>
          <p:nvPr>
            <a:videoFile r:link="rId1"/>
          </p:nvPr>
        </p:nvPicPr>
        <p:blipFill>
          <a:blip r:embed="rId4"/>
          <a:stretch>
            <a:fillRect/>
          </a:stretch>
        </p:blipFill>
        <p:spPr>
          <a:xfrm>
            <a:off x="0" y="846138"/>
            <a:ext cx="9144000" cy="5165725"/>
          </a:xfrm>
          <a:prstGeom prst="rect">
            <a:avLst/>
          </a:prstGeom>
        </p:spPr>
      </p:pic>
    </p:spTree>
    <p:extLst>
      <p:ext uri="{BB962C8B-B14F-4D97-AF65-F5344CB8AC3E}">
        <p14:creationId xmlns:p14="http://schemas.microsoft.com/office/powerpoint/2010/main" val="302246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nlinemedier 2" title="Fuck The Poor?">
            <a:hlinkClick r:id="" action="ppaction://media"/>
            <a:extLst>
              <a:ext uri="{FF2B5EF4-FFF2-40B4-BE49-F238E27FC236}">
                <a16:creationId xmlns:a16="http://schemas.microsoft.com/office/drawing/2014/main" id="{48C54DA3-82F7-912B-B146-52A07B0B901F}"/>
              </a:ext>
            </a:extLst>
          </p:cNvPr>
          <p:cNvPicPr>
            <a:picLocks noRot="1" noChangeAspect="1"/>
          </p:cNvPicPr>
          <p:nvPr>
            <a:videoFile r:link="rId1"/>
          </p:nvPr>
        </p:nvPicPr>
        <p:blipFill>
          <a:blip r:embed="rId4"/>
          <a:stretch>
            <a:fillRect/>
          </a:stretch>
        </p:blipFill>
        <p:spPr>
          <a:xfrm>
            <a:off x="0" y="846138"/>
            <a:ext cx="9144000" cy="5165725"/>
          </a:xfrm>
          <a:prstGeom prst="rect">
            <a:avLst/>
          </a:prstGeom>
        </p:spPr>
      </p:pic>
    </p:spTree>
    <p:extLst>
      <p:ext uri="{BB962C8B-B14F-4D97-AF65-F5344CB8AC3E}">
        <p14:creationId xmlns:p14="http://schemas.microsoft.com/office/powerpoint/2010/main" val="142946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Box 3"/>
          <p:cNvSpPr txBox="1">
            <a:spLocks noChangeArrowheads="1"/>
          </p:cNvSpPr>
          <p:nvPr/>
        </p:nvSpPr>
        <p:spPr bwMode="auto">
          <a:xfrm>
            <a:off x="395536" y="1729249"/>
            <a:ext cx="81374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514350" indent="-514350" eaLnBrk="1" hangingPunct="1">
              <a:buAutoNum type="arabicPeriod"/>
            </a:pPr>
            <a:r>
              <a:rPr lang="da-DK" altLang="da-DK" sz="2400" b="1" dirty="0">
                <a:latin typeface="+mn-lt"/>
              </a:rPr>
              <a:t>Groups: </a:t>
            </a:r>
            <a:r>
              <a:rPr lang="da-DK" altLang="da-DK" sz="2400" b="1" dirty="0" err="1">
                <a:latin typeface="+mn-lt"/>
              </a:rPr>
              <a:t>Adjust</a:t>
            </a:r>
            <a:r>
              <a:rPr lang="da-DK" altLang="da-DK" sz="2400" b="1" dirty="0">
                <a:latin typeface="+mn-lt"/>
              </a:rPr>
              <a:t> </a:t>
            </a:r>
            <a:r>
              <a:rPr lang="da-DK" altLang="da-DK" sz="2400" b="1" dirty="0" err="1">
                <a:latin typeface="+mn-lt"/>
              </a:rPr>
              <a:t>groups</a:t>
            </a:r>
            <a:r>
              <a:rPr lang="da-DK" altLang="da-DK" sz="2400" b="1" dirty="0">
                <a:latin typeface="+mn-lt"/>
              </a:rPr>
              <a:t> (</a:t>
            </a:r>
            <a:r>
              <a:rPr lang="da-DK" altLang="da-DK" sz="2400" b="1" dirty="0" err="1">
                <a:latin typeface="+mn-lt"/>
              </a:rPr>
              <a:t>inform</a:t>
            </a:r>
            <a:r>
              <a:rPr lang="da-DK" altLang="da-DK" sz="2400" b="1" dirty="0">
                <a:latin typeface="+mn-lt"/>
              </a:rPr>
              <a:t> Flemming)</a:t>
            </a:r>
          </a:p>
          <a:p>
            <a:pPr marL="514350" indent="-514350" eaLnBrk="1" hangingPunct="1">
              <a:buAutoNum type="arabicPeriod"/>
            </a:pPr>
            <a:endParaRPr lang="da-DK" altLang="da-DK" sz="2400" b="1" dirty="0">
              <a:latin typeface="+mn-lt"/>
            </a:endParaRPr>
          </a:p>
          <a:p>
            <a:pPr marL="514350" indent="-514350" eaLnBrk="1" hangingPunct="1">
              <a:buAutoNum type="arabicPeriod"/>
            </a:pPr>
            <a:r>
              <a:rPr lang="da-DK" altLang="da-DK" sz="2400" b="1" dirty="0" err="1">
                <a:latin typeface="+mn-lt"/>
              </a:rPr>
              <a:t>Assign</a:t>
            </a:r>
            <a:r>
              <a:rPr lang="da-DK" altLang="da-DK" sz="2400" b="1" dirty="0">
                <a:latin typeface="+mn-lt"/>
              </a:rPr>
              <a:t> </a:t>
            </a:r>
            <a:r>
              <a:rPr lang="da-DK" altLang="da-DK" sz="2400" b="1" dirty="0" err="1">
                <a:latin typeface="+mn-lt"/>
              </a:rPr>
              <a:t>responsibilities</a:t>
            </a:r>
            <a:r>
              <a:rPr lang="da-DK" altLang="da-DK" sz="2400" b="1" dirty="0">
                <a:latin typeface="+mn-lt"/>
              </a:rPr>
              <a:t> – Q1, Q2, Q3, C1. You </a:t>
            </a:r>
            <a:r>
              <a:rPr lang="da-DK" altLang="da-DK" sz="2400" b="1" dirty="0" err="1">
                <a:latin typeface="+mn-lt"/>
              </a:rPr>
              <a:t>need</a:t>
            </a:r>
            <a:r>
              <a:rPr lang="da-DK" altLang="da-DK" sz="2400" b="1" dirty="0">
                <a:latin typeface="+mn-lt"/>
              </a:rPr>
              <a:t> </a:t>
            </a:r>
            <a:r>
              <a:rPr lang="da-DK" altLang="da-DK" sz="2400" b="1" dirty="0" err="1">
                <a:latin typeface="+mn-lt"/>
              </a:rPr>
              <a:t>some</a:t>
            </a:r>
            <a:r>
              <a:rPr lang="da-DK" altLang="da-DK" sz="2400" b="1" dirty="0">
                <a:latin typeface="+mn-lt"/>
              </a:rPr>
              <a:t> </a:t>
            </a:r>
            <a:r>
              <a:rPr lang="da-DK" altLang="da-DK" sz="2400" b="1" dirty="0" err="1">
                <a:latin typeface="+mn-lt"/>
              </a:rPr>
              <a:t>serious</a:t>
            </a:r>
            <a:r>
              <a:rPr lang="da-DK" altLang="da-DK" sz="2400" b="1" dirty="0">
                <a:latin typeface="+mn-lt"/>
              </a:rPr>
              <a:t> </a:t>
            </a:r>
            <a:r>
              <a:rPr lang="da-DK" altLang="da-DK" sz="2400" b="1" dirty="0" err="1">
                <a:latin typeface="+mn-lt"/>
              </a:rPr>
              <a:t>project</a:t>
            </a:r>
            <a:r>
              <a:rPr lang="da-DK" altLang="da-DK" sz="2400" b="1" dirty="0">
                <a:latin typeface="+mn-lt"/>
              </a:rPr>
              <a:t> management </a:t>
            </a:r>
            <a:r>
              <a:rPr lang="da-DK" altLang="da-DK" sz="2400" b="1" dirty="0" err="1">
                <a:latin typeface="+mn-lt"/>
              </a:rPr>
              <a:t>skills</a:t>
            </a:r>
            <a:r>
              <a:rPr lang="da-DK" altLang="da-DK" sz="2400" b="1" dirty="0">
                <a:latin typeface="+mn-lt"/>
              </a:rPr>
              <a:t>!</a:t>
            </a:r>
          </a:p>
          <a:p>
            <a:pPr marL="514350" indent="-514350" eaLnBrk="1" hangingPunct="1">
              <a:buAutoNum type="arabicPeriod"/>
            </a:pPr>
            <a:endParaRPr lang="da-DK" altLang="da-DK" sz="2400" b="1" dirty="0"/>
          </a:p>
          <a:p>
            <a:pPr marL="514350" indent="-514350" eaLnBrk="1" hangingPunct="1">
              <a:buAutoNum type="arabicPeriod"/>
            </a:pPr>
            <a:r>
              <a:rPr lang="da-DK" altLang="da-DK" sz="2400" b="1" dirty="0"/>
              <a:t>Portfolio: Start </a:t>
            </a:r>
            <a:r>
              <a:rPr lang="da-DK" altLang="da-DK" sz="2400" b="1" dirty="0" err="1"/>
              <a:t>making</a:t>
            </a:r>
            <a:r>
              <a:rPr lang="da-DK" altLang="da-DK" sz="2400" b="1" dirty="0"/>
              <a:t> </a:t>
            </a:r>
            <a:r>
              <a:rPr lang="da-DK" altLang="da-DK" sz="2400" b="1" dirty="0" err="1"/>
              <a:t>portfolio</a:t>
            </a:r>
            <a:r>
              <a:rPr lang="da-DK" altLang="da-DK" sz="2400" b="1" dirty="0"/>
              <a:t>.</a:t>
            </a:r>
          </a:p>
          <a:p>
            <a:pPr marL="514350" indent="-514350" eaLnBrk="1" hangingPunct="1">
              <a:buAutoNum type="arabicPeriod"/>
            </a:pPr>
            <a:endParaRPr lang="da-DK" altLang="da-DK" sz="2400" b="1" dirty="0">
              <a:latin typeface="+mn-lt"/>
            </a:endParaRPr>
          </a:p>
          <a:p>
            <a:pPr marL="514350" indent="-514350" eaLnBrk="1" hangingPunct="1">
              <a:buAutoNum type="arabicPeriod"/>
            </a:pPr>
            <a:r>
              <a:rPr lang="da-DK" altLang="da-DK" sz="2400" b="1" dirty="0" err="1">
                <a:latin typeface="+mn-lt"/>
              </a:rPr>
              <a:t>Literature</a:t>
            </a:r>
            <a:r>
              <a:rPr lang="da-DK" altLang="da-DK" sz="2400" b="1" dirty="0">
                <a:latin typeface="+mn-lt"/>
              </a:rPr>
              <a:t> list: Start </a:t>
            </a:r>
            <a:r>
              <a:rPr lang="da-DK" altLang="da-DK" sz="2400" b="1" dirty="0" err="1">
                <a:latin typeface="+mn-lt"/>
              </a:rPr>
              <a:t>your</a:t>
            </a:r>
            <a:r>
              <a:rPr lang="da-DK" altLang="da-DK" sz="2400" b="1" dirty="0">
                <a:latin typeface="+mn-lt"/>
              </a:rPr>
              <a:t> </a:t>
            </a:r>
            <a:r>
              <a:rPr lang="da-DK" altLang="da-DK" sz="2400" b="1" dirty="0" err="1">
                <a:latin typeface="+mn-lt"/>
              </a:rPr>
              <a:t>literature</a:t>
            </a:r>
            <a:r>
              <a:rPr lang="da-DK" altLang="da-DK" sz="2400" b="1" dirty="0">
                <a:latin typeface="+mn-lt"/>
              </a:rPr>
              <a:t> list.</a:t>
            </a:r>
          </a:p>
          <a:p>
            <a:pPr marL="514350" indent="-514350" eaLnBrk="1" hangingPunct="1">
              <a:buAutoNum type="arabicPeriod"/>
            </a:pPr>
            <a:endParaRPr lang="da-DK" altLang="da-DK" sz="2400" b="1" dirty="0">
              <a:latin typeface="+mn-lt"/>
            </a:endParaRPr>
          </a:p>
          <a:p>
            <a:pPr marL="514350" indent="-514350" eaLnBrk="1" hangingPunct="1">
              <a:buAutoNum type="arabicPeriod"/>
            </a:pPr>
            <a:r>
              <a:rPr lang="da-DK" altLang="da-DK" sz="2400" b="1" dirty="0" err="1">
                <a:latin typeface="+mn-lt"/>
              </a:rPr>
              <a:t>Question</a:t>
            </a:r>
            <a:r>
              <a:rPr lang="da-DK" altLang="da-DK" sz="2400" b="1" dirty="0">
                <a:latin typeface="+mn-lt"/>
              </a:rPr>
              <a:t> 1: </a:t>
            </a:r>
            <a:r>
              <a:rPr lang="da-DK" altLang="da-DK" sz="2400" b="1" dirty="0" err="1">
                <a:latin typeface="+mn-lt"/>
              </a:rPr>
              <a:t>What</a:t>
            </a:r>
            <a:r>
              <a:rPr lang="da-DK" altLang="da-DK" sz="2400" b="1" dirty="0">
                <a:latin typeface="+mn-lt"/>
              </a:rPr>
              <a:t> is </a:t>
            </a:r>
            <a:r>
              <a:rPr lang="da-DK" altLang="da-DK" sz="2400" b="1" dirty="0" err="1">
                <a:latin typeface="+mn-lt"/>
              </a:rPr>
              <a:t>creativity</a:t>
            </a:r>
            <a:r>
              <a:rPr lang="da-DK" altLang="da-DK" sz="2400" b="1" dirty="0">
                <a:latin typeface="+mn-lt"/>
              </a:rPr>
              <a:t>/</a:t>
            </a:r>
            <a:r>
              <a:rPr lang="da-DK" altLang="da-DK" sz="2400" b="1" dirty="0" err="1">
                <a:latin typeface="+mn-lt"/>
              </a:rPr>
              <a:t>creative</a:t>
            </a:r>
            <a:r>
              <a:rPr lang="da-DK" altLang="da-DK" sz="2400" b="1" dirty="0">
                <a:latin typeface="+mn-lt"/>
              </a:rPr>
              <a:t> marketing? Presentation (</a:t>
            </a:r>
            <a:r>
              <a:rPr lang="da-DK" altLang="da-DK" sz="2400" b="1" dirty="0" err="1">
                <a:latin typeface="+mn-lt"/>
              </a:rPr>
              <a:t>week</a:t>
            </a:r>
            <a:r>
              <a:rPr lang="da-DK" altLang="da-DK" sz="2400" b="1" dirty="0">
                <a:latin typeface="+mn-lt"/>
              </a:rPr>
              <a:t> 41). </a:t>
            </a:r>
            <a:r>
              <a:rPr lang="da-DK" altLang="da-DK" sz="2400" b="1" dirty="0" err="1">
                <a:latin typeface="+mn-lt"/>
              </a:rPr>
              <a:t>Approx</a:t>
            </a:r>
            <a:r>
              <a:rPr lang="da-DK" altLang="da-DK" sz="2400" b="1" dirty="0">
                <a:latin typeface="+mn-lt"/>
              </a:rPr>
              <a:t>. 15 min. Must have link to </a:t>
            </a:r>
            <a:r>
              <a:rPr lang="da-DK" altLang="da-DK" sz="2400" b="1" dirty="0" err="1">
                <a:latin typeface="+mn-lt"/>
              </a:rPr>
              <a:t>presentation</a:t>
            </a:r>
            <a:r>
              <a:rPr lang="da-DK" altLang="da-DK" sz="2400" b="1" dirty="0">
                <a:latin typeface="+mn-lt"/>
              </a:rPr>
              <a:t> in </a:t>
            </a:r>
            <a:r>
              <a:rPr lang="da-DK" altLang="da-DK" sz="2400" b="1" dirty="0" err="1">
                <a:latin typeface="+mn-lt"/>
              </a:rPr>
              <a:t>portfolio</a:t>
            </a:r>
            <a:r>
              <a:rPr lang="da-DK" altLang="da-DK" sz="2400" b="1" dirty="0">
                <a:latin typeface="+mn-lt"/>
              </a:rPr>
              <a:t>.</a:t>
            </a:r>
          </a:p>
          <a:p>
            <a:pPr marL="514350" indent="-514350" eaLnBrk="1" hangingPunct="1">
              <a:buAutoNum type="arabicPeriod"/>
            </a:pPr>
            <a:endParaRPr lang="da-DK" altLang="da-DK" sz="2400" b="1" dirty="0">
              <a:latin typeface="+mn-lt"/>
            </a:endParaRPr>
          </a:p>
          <a:p>
            <a:pPr marL="0" indent="0" eaLnBrk="1" hangingPunct="1"/>
            <a:endParaRPr lang="da-DK" altLang="da-DK" sz="2400" b="1" dirty="0">
              <a:latin typeface="+mn-lt"/>
            </a:endParaRPr>
          </a:p>
        </p:txBody>
      </p:sp>
      <p:sp>
        <p:nvSpPr>
          <p:cNvPr id="5" name="TextBox 1"/>
          <p:cNvSpPr txBox="1">
            <a:spLocks noChangeArrowheads="1"/>
          </p:cNvSpPr>
          <p:nvPr/>
        </p:nvSpPr>
        <p:spPr bwMode="auto">
          <a:xfrm>
            <a:off x="395536" y="476250"/>
            <a:ext cx="65149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da-DK" altLang="da-DK" sz="4000" b="1" dirty="0" err="1"/>
              <a:t>Assignment</a:t>
            </a:r>
            <a:r>
              <a:rPr lang="da-DK" altLang="da-DK" sz="4000" b="1" dirty="0"/>
              <a:t> for </a:t>
            </a:r>
            <a:r>
              <a:rPr lang="da-DK" altLang="da-DK" sz="4000" b="1" dirty="0" err="1"/>
              <a:t>next</a:t>
            </a:r>
            <a:r>
              <a:rPr lang="da-DK" altLang="da-DK" sz="4000" b="1" dirty="0"/>
              <a:t> time:</a:t>
            </a:r>
          </a:p>
        </p:txBody>
      </p:sp>
    </p:spTree>
    <p:extLst>
      <p:ext uri="{BB962C8B-B14F-4D97-AF65-F5344CB8AC3E}">
        <p14:creationId xmlns:p14="http://schemas.microsoft.com/office/powerpoint/2010/main" val="35546149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quotesaga.s3.amazonaws.com/quote/QS_8bb3bfdea0084a2fae8ce3ae3a088a0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471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2" name="TextBox 3"/>
          <p:cNvSpPr txBox="1">
            <a:spLocks noChangeArrowheads="1"/>
          </p:cNvSpPr>
          <p:nvPr/>
        </p:nvSpPr>
        <p:spPr bwMode="auto">
          <a:xfrm>
            <a:off x="395536" y="1729249"/>
            <a:ext cx="813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indent="0" eaLnBrk="1" hangingPunct="1"/>
            <a:r>
              <a:rPr lang="da-DK" altLang="da-DK" sz="2800" b="1" dirty="0" err="1">
                <a:latin typeface="+mn-lt"/>
              </a:rPr>
              <a:t>Funnel</a:t>
            </a:r>
            <a:endParaRPr lang="da-DK" altLang="da-DK" sz="2800" b="1" dirty="0">
              <a:latin typeface="+mn-lt"/>
            </a:endParaRPr>
          </a:p>
        </p:txBody>
      </p:sp>
      <p:sp>
        <p:nvSpPr>
          <p:cNvPr id="5" name="TextBox 1"/>
          <p:cNvSpPr txBox="1">
            <a:spLocks noChangeArrowheads="1"/>
          </p:cNvSpPr>
          <p:nvPr/>
        </p:nvSpPr>
        <p:spPr bwMode="auto">
          <a:xfrm>
            <a:off x="395536" y="476250"/>
            <a:ext cx="73933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da-DK" altLang="da-DK" sz="4000" spc="-250" dirty="0" err="1">
                <a:latin typeface="VIA Type Office" panose="02000503000000020004" pitchFamily="2" charset="0"/>
                <a:cs typeface="+mj-cs"/>
              </a:rPr>
              <a:t>Effective</a:t>
            </a:r>
            <a:r>
              <a:rPr lang="da-DK" altLang="da-DK" sz="4000" spc="-250" dirty="0">
                <a:latin typeface="VIA Type Office" panose="02000503000000020004" pitchFamily="2" charset="0"/>
                <a:cs typeface="+mj-cs"/>
              </a:rPr>
              <a:t> marketing – central model</a:t>
            </a:r>
            <a:endParaRPr lang="en-US" altLang="da-DK" sz="4000" spc="-250" dirty="0">
              <a:latin typeface="VIA Type Office" panose="02000503000000020004" pitchFamily="2" charset="0"/>
              <a:cs typeface="+mj-cs"/>
            </a:endParaRPr>
          </a:p>
        </p:txBody>
      </p:sp>
      <p:pic>
        <p:nvPicPr>
          <p:cNvPr id="4" name="Billede 3" descr="https://mlbvoffcxczg.i.optimole.com/5zgvsr8-qpWbToDF/w:auto/h:auto/q:auto/https:/website.thatsbiz.com/wp-content/uploads/2020/05/Infographic-Thats-Biz-Digital-Marketing-Funnel.png">
            <a:extLst>
              <a:ext uri="{FF2B5EF4-FFF2-40B4-BE49-F238E27FC236}">
                <a16:creationId xmlns:a16="http://schemas.microsoft.com/office/drawing/2014/main" id="{EFF85ECC-9624-47C5-A305-F8C631FDA399}"/>
              </a:ext>
            </a:extLst>
          </p:cNvPr>
          <p:cNvPicPr/>
          <p:nvPr/>
        </p:nvPicPr>
        <p:blipFill rotWithShape="1">
          <a:blip r:embed="rId3">
            <a:extLst>
              <a:ext uri="{28A0092B-C50C-407E-A947-70E740481C1C}">
                <a14:useLocalDpi xmlns:a14="http://schemas.microsoft.com/office/drawing/2010/main" val="0"/>
              </a:ext>
            </a:extLst>
          </a:blip>
          <a:srcRect t="16289" b="11081"/>
          <a:stretch/>
        </p:blipFill>
        <p:spPr bwMode="auto">
          <a:xfrm>
            <a:off x="2339752" y="1412776"/>
            <a:ext cx="6119495" cy="514731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2760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395536" y="476250"/>
            <a:ext cx="70085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altLang="da-DK" sz="4000" b="0" i="0" u="none" strike="noStrike" kern="1200" cap="none" spc="-250" normalizeH="0" baseline="0" noProof="0" dirty="0">
                <a:ln>
                  <a:noFill/>
                </a:ln>
                <a:solidFill>
                  <a:srgbClr val="FFFFFF"/>
                </a:solidFill>
                <a:effectLst/>
                <a:uLnTx/>
                <a:uFillTx/>
                <a:latin typeface="VIA Type Office" panose="02000503000000020004" pitchFamily="2" charset="0"/>
                <a:ea typeface="ＭＳ Ｐゴシック" panose="020B0600070205080204" pitchFamily="34" charset="-128"/>
                <a:cs typeface="+mn-cs"/>
              </a:rPr>
              <a:t>Creative and </a:t>
            </a:r>
            <a:r>
              <a:rPr kumimoji="0" lang="da-DK" altLang="da-DK" sz="4000" b="0" i="0" u="none" strike="noStrike" kern="1200" cap="none" spc="-250" normalizeH="0" baseline="0" noProof="0" dirty="0" err="1">
                <a:ln>
                  <a:noFill/>
                </a:ln>
                <a:solidFill>
                  <a:srgbClr val="FFFFFF"/>
                </a:solidFill>
                <a:effectLst/>
                <a:uLnTx/>
                <a:uFillTx/>
                <a:latin typeface="VIA Type Office" panose="02000503000000020004" pitchFamily="2" charset="0"/>
                <a:ea typeface="ＭＳ Ｐゴシック" panose="020B0600070205080204" pitchFamily="34" charset="-128"/>
                <a:cs typeface="+mn-cs"/>
              </a:rPr>
              <a:t>effective</a:t>
            </a:r>
            <a:r>
              <a:rPr kumimoji="0" lang="da-DK" altLang="da-DK" sz="4000" b="0" i="0" u="none" strike="noStrike" kern="1200" cap="none" spc="-250" normalizeH="0" baseline="0" noProof="0" dirty="0">
                <a:ln>
                  <a:noFill/>
                </a:ln>
                <a:solidFill>
                  <a:srgbClr val="FFFFFF"/>
                </a:solidFill>
                <a:effectLst/>
                <a:uLnTx/>
                <a:uFillTx/>
                <a:latin typeface="VIA Type Office" panose="02000503000000020004" pitchFamily="2" charset="0"/>
                <a:ea typeface="ＭＳ Ｐゴシック" panose="020B0600070205080204" pitchFamily="34" charset="-128"/>
                <a:cs typeface="+mn-cs"/>
              </a:rPr>
              <a:t> marketing</a:t>
            </a:r>
            <a:endParaRPr kumimoji="0" lang="en-US" altLang="da-DK" sz="4000" b="0" i="0" u="none" strike="noStrike" kern="1200" cap="none" spc="-250" normalizeH="0" baseline="0" noProof="0" dirty="0">
              <a:ln>
                <a:noFill/>
              </a:ln>
              <a:solidFill>
                <a:srgbClr val="FFFFFF"/>
              </a:solidFill>
              <a:effectLst/>
              <a:uLnTx/>
              <a:uFillTx/>
              <a:latin typeface="VIA Type Office" panose="02000503000000020004" pitchFamily="2" charset="0"/>
              <a:ea typeface="ＭＳ Ｐゴシック" panose="020B0600070205080204" pitchFamily="34" charset="-128"/>
              <a:cs typeface="+mn-cs"/>
            </a:endParaRPr>
          </a:p>
        </p:txBody>
      </p:sp>
      <p:sp>
        <p:nvSpPr>
          <p:cNvPr id="4" name="TextBox 3">
            <a:extLst>
              <a:ext uri="{FF2B5EF4-FFF2-40B4-BE49-F238E27FC236}">
                <a16:creationId xmlns:a16="http://schemas.microsoft.com/office/drawing/2014/main" id="{6FC5589B-28BF-48F6-9855-AE7EF61A47FF}"/>
              </a:ext>
            </a:extLst>
          </p:cNvPr>
          <p:cNvSpPr txBox="1">
            <a:spLocks noChangeArrowheads="1"/>
          </p:cNvSpPr>
          <p:nvPr/>
        </p:nvSpPr>
        <p:spPr bwMode="auto">
          <a:xfrm>
            <a:off x="395536" y="1484784"/>
            <a:ext cx="712879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Who</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is </a:t>
            </a: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really</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a:t>
            </a: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good</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at </a:t>
            </a: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this</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Who</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a:t>
            </a: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are</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the </a:t>
            </a: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best</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in the </a:t>
            </a: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world</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3200" b="1" dirty="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Who</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a:t>
            </a: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can</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a:t>
            </a: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we</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a:t>
            </a: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study</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look up to and </a:t>
            </a: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get</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a:t>
            </a:r>
            <a:r>
              <a:rPr kumimoji="0" lang="da-DK" sz="3200" b="1"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mn-cs"/>
              </a:rPr>
              <a:t>inspired</a:t>
            </a:r>
            <a:r>
              <a:rPr kumimoji="0" lang="da-DK"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by?</a:t>
            </a:r>
          </a:p>
        </p:txBody>
      </p:sp>
    </p:spTree>
    <p:extLst>
      <p:ext uri="{BB962C8B-B14F-4D97-AF65-F5344CB8AC3E}">
        <p14:creationId xmlns:p14="http://schemas.microsoft.com/office/powerpoint/2010/main" val="2296345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5A4B6293-FF37-47F9-88E9-A98E5786AAE0}"/>
              </a:ext>
            </a:extLst>
          </p:cNvPr>
          <p:cNvPicPr>
            <a:picLocks noChangeAspect="1"/>
          </p:cNvPicPr>
          <p:nvPr/>
        </p:nvPicPr>
        <p:blipFill>
          <a:blip r:embed="rId3"/>
          <a:stretch>
            <a:fillRect/>
          </a:stretch>
        </p:blipFill>
        <p:spPr>
          <a:xfrm>
            <a:off x="17850" y="2060848"/>
            <a:ext cx="9144000" cy="4387645"/>
          </a:xfrm>
          <a:prstGeom prst="rect">
            <a:avLst/>
          </a:prstGeom>
        </p:spPr>
      </p:pic>
      <p:sp>
        <p:nvSpPr>
          <p:cNvPr id="4" name="TextBox 3">
            <a:extLst>
              <a:ext uri="{FF2B5EF4-FFF2-40B4-BE49-F238E27FC236}">
                <a16:creationId xmlns:a16="http://schemas.microsoft.com/office/drawing/2014/main" id="{6FC5589B-28BF-48F6-9855-AE7EF61A47FF}"/>
              </a:ext>
            </a:extLst>
          </p:cNvPr>
          <p:cNvSpPr txBox="1">
            <a:spLocks noChangeArrowheads="1"/>
          </p:cNvSpPr>
          <p:nvPr/>
        </p:nvSpPr>
        <p:spPr bwMode="auto">
          <a:xfrm>
            <a:off x="395536" y="404664"/>
            <a:ext cx="8712968"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a-DK" sz="2800" b="1"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Cannes Lions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da-DK" sz="2400" b="0" i="0" u="none" strike="noStrike" kern="1200" cap="none" spc="0" normalizeH="0" baseline="0" noProof="0" dirty="0">
                <a:ln>
                  <a:noFill/>
                </a:ln>
                <a:solidFill>
                  <a:srgbClr val="414141"/>
                </a:solidFill>
                <a:effectLst/>
                <a:uLnTx/>
                <a:uFillTx/>
                <a:latin typeface="VIA Type Office"/>
                <a:ea typeface="ＭＳ Ｐゴシック" panose="020B0600070205080204" pitchFamily="34" charset="-128"/>
                <a:cs typeface="+mn-cs"/>
              </a:rPr>
              <a:t>International Festival of Creativity (World Cup of Marketing)</a:t>
            </a:r>
            <a:endParaRPr kumimoji="0" lang="da-DK" sz="2000" b="0" i="0" u="none" strike="noStrike" kern="1200" cap="none" spc="0" normalizeH="0" baseline="0" noProof="0" dirty="0">
              <a:ln>
                <a:noFill/>
              </a:ln>
              <a:solidFill>
                <a:srgbClr val="414141"/>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82351671"/>
      </p:ext>
    </p:extLst>
  </p:cSld>
  <p:clrMapOvr>
    <a:masterClrMapping/>
  </p:clrMapOvr>
</p:sld>
</file>

<file path=ppt/theme/theme1.xml><?xml version="1.0" encoding="utf-8"?>
<a:theme xmlns:a="http://schemas.openxmlformats.org/drawingml/2006/main" name="VIA University College PowerPoint template">
  <a:themeElements>
    <a:clrScheme name="VIA University College">
      <a:dk1>
        <a:srgbClr val="414141"/>
      </a:dk1>
      <a:lt1>
        <a:sysClr val="window" lastClr="FFFFFF"/>
      </a:lt1>
      <a:dk2>
        <a:srgbClr val="8CC35A"/>
      </a:dk2>
      <a:lt2>
        <a:srgbClr val="AFAFAF"/>
      </a:lt2>
      <a:accent1>
        <a:srgbClr val="FFBE50"/>
      </a:accent1>
      <a:accent2>
        <a:srgbClr val="FF9164"/>
      </a:accent2>
      <a:accent3>
        <a:srgbClr val="FF7369"/>
      </a:accent3>
      <a:accent4>
        <a:srgbClr val="A0A0DC"/>
      </a:accent4>
      <a:accent5>
        <a:srgbClr val="78B4DC"/>
      </a:accent5>
      <a:accent6>
        <a:srgbClr val="32C8AA"/>
      </a:accent6>
      <a:hlink>
        <a:srgbClr val="0000FF"/>
      </a:hlink>
      <a:folHlink>
        <a:srgbClr val="800080"/>
      </a:folHlink>
    </a:clrScheme>
    <a:fontScheme name="VIA University College">
      <a:majorFont>
        <a:latin typeface="VIA Type Office"/>
        <a:ea typeface=""/>
        <a:cs typeface=""/>
      </a:majorFont>
      <a:minorFont>
        <a:latin typeface="VIA Type 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marL="0" indent="0" algn="l" defTabSz="914400" rtl="0" eaLnBrk="1" latinLnBrk="0" hangingPunct="1">
          <a:lnSpc>
            <a:spcPct val="83000"/>
          </a:lnSpc>
          <a:spcBef>
            <a:spcPct val="20000"/>
          </a:spcBef>
          <a:buFont typeface="VIA Type Office" panose="02000503000000020004" pitchFamily="2" charset="0"/>
          <a:buNone/>
          <a:defRPr sz="1600" kern="1200" spc="-100" baseline="0" dirty="0" smtClean="0">
            <a:solidFill>
              <a:schemeClr val="tx1"/>
            </a:solidFill>
            <a:latin typeface="Via Light Office" panose="02000503000000020004" pitchFamily="2" charset="0"/>
            <a:ea typeface="+mn-ea"/>
            <a:cs typeface="+mn-cs"/>
          </a:defRPr>
        </a:defPPr>
      </a:lstStyle>
    </a:txDef>
  </a:objectDefaults>
  <a:extraClrSchemeLst/>
  <a:extLst>
    <a:ext uri="{05A4C25C-085E-4340-85A3-A5531E510DB2}">
      <thm15:themeFamily xmlns:thm15="http://schemas.microsoft.com/office/thememl/2012/main" name="Blank.potx" id="{C26487BB-FE3D-494A-A9C6-8C15B9D85F6B}" vid="{C65DB066-AEC4-4B55-8D0A-EA00B4BE1B5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IA University College">
    <a:dk1>
      <a:srgbClr val="414141"/>
    </a:dk1>
    <a:lt1>
      <a:sysClr val="window" lastClr="FFFFFF"/>
    </a:lt1>
    <a:dk2>
      <a:srgbClr val="8CC35A"/>
    </a:dk2>
    <a:lt2>
      <a:srgbClr val="AFAFAF"/>
    </a:lt2>
    <a:accent1>
      <a:srgbClr val="FFBE50"/>
    </a:accent1>
    <a:accent2>
      <a:srgbClr val="FF9164"/>
    </a:accent2>
    <a:accent3>
      <a:srgbClr val="FF7369"/>
    </a:accent3>
    <a:accent4>
      <a:srgbClr val="A0A0DC"/>
    </a:accent4>
    <a:accent5>
      <a:srgbClr val="78B4DC"/>
    </a:accent5>
    <a:accent6>
      <a:srgbClr val="32C8AA"/>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9552</Words>
  <Application>Microsoft Office PowerPoint</Application>
  <PresentationFormat>Skærmshow (4:3)</PresentationFormat>
  <Paragraphs>501</Paragraphs>
  <Slides>64</Slides>
  <Notes>52</Notes>
  <HiddenSlides>0</HiddenSlides>
  <MMClips>5</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64</vt:i4>
      </vt:variant>
    </vt:vector>
  </HeadingPairs>
  <TitlesOfParts>
    <vt:vector size="73" baseType="lpstr">
      <vt:lpstr>VIA Type Office Light</vt:lpstr>
      <vt:lpstr>ＭＳ Ｐゴシック</vt:lpstr>
      <vt:lpstr>Times New Roman</vt:lpstr>
      <vt:lpstr>Via Light Office</vt:lpstr>
      <vt:lpstr>Franklin Gothic Book</vt:lpstr>
      <vt:lpstr>Arial</vt:lpstr>
      <vt:lpstr>VIA Type Office</vt:lpstr>
      <vt:lpstr>Calibri</vt:lpstr>
      <vt:lpstr>VIA University College PowerPoint template</vt:lpstr>
      <vt:lpstr>PowerPoint-præsentation</vt:lpstr>
      <vt:lpstr>Course overview</vt:lpstr>
      <vt:lpstr>PowerPoint-præsentation</vt:lpstr>
      <vt:lpstr>Creative marketing  </vt:lpstr>
      <vt:lpstr>PowerPoint-præsentation</vt:lpstr>
      <vt:lpstr>Effective marketing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What will I learn?</vt:lpstr>
      <vt:lpstr>Study 3 questions</vt:lpstr>
      <vt:lpstr>Work for client</vt:lpstr>
      <vt:lpstr>What should I read?</vt:lpstr>
      <vt:lpstr>Literature list</vt:lpstr>
      <vt:lpstr>PowerPoint-præsentation</vt:lpstr>
      <vt:lpstr>PowerPoint-præsentation</vt:lpstr>
      <vt:lpstr>PowerPoint-præsentation</vt:lpstr>
      <vt:lpstr>What is the exam like?</vt:lpstr>
      <vt:lpstr>Presentations</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Opgave</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2014-08-24T07:56:25Z</dcterms:created>
  <dcterms:modified xsi:type="dcterms:W3CDTF">2024-09-24T11:36:35Z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